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1" r:id="rId2"/>
    <p:sldMasterId id="2147483699" r:id="rId3"/>
    <p:sldMasterId id="2147483712" r:id="rId4"/>
  </p:sldMasterIdLst>
  <p:notesMasterIdLst>
    <p:notesMasterId r:id="rId25"/>
  </p:notesMasterIdLst>
  <p:sldIdLst>
    <p:sldId id="309" r:id="rId5"/>
    <p:sldId id="358" r:id="rId6"/>
    <p:sldId id="403" r:id="rId7"/>
    <p:sldId id="436" r:id="rId8"/>
    <p:sldId id="376" r:id="rId9"/>
    <p:sldId id="395" r:id="rId10"/>
    <p:sldId id="315" r:id="rId11"/>
    <p:sldId id="400" r:id="rId12"/>
    <p:sldId id="414" r:id="rId13"/>
    <p:sldId id="428" r:id="rId14"/>
    <p:sldId id="421" r:id="rId15"/>
    <p:sldId id="387" r:id="rId16"/>
    <p:sldId id="425" r:id="rId17"/>
    <p:sldId id="424" r:id="rId18"/>
    <p:sldId id="430" r:id="rId19"/>
    <p:sldId id="437" r:id="rId20"/>
    <p:sldId id="438" r:id="rId21"/>
    <p:sldId id="439" r:id="rId22"/>
    <p:sldId id="440" r:id="rId23"/>
    <p:sldId id="370" r:id="rId24"/>
  </p:sldIdLst>
  <p:sldSz cx="9144000" cy="6858000" type="screen4x3"/>
  <p:notesSz cx="6805613" cy="9939338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504D"/>
    <a:srgbClr val="9E1B34"/>
    <a:srgbClr val="EEEC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28" autoAdjust="0"/>
  </p:normalViewPr>
  <p:slideViewPr>
    <p:cSldViewPr>
      <p:cViewPr varScale="1">
        <p:scale>
          <a:sx n="106" d="100"/>
          <a:sy n="106" d="100"/>
        </p:scale>
        <p:origin x="-63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5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57F137-4435-47D8-8C74-F0D7B048CA24}" type="doc">
      <dgm:prSet loTypeId="urn:microsoft.com/office/officeart/2009/layout/CircleArrowProcess" loCatId="process" qsTypeId="urn:microsoft.com/office/officeart/2005/8/quickstyle/simple5" qsCatId="simple" csTypeId="urn:microsoft.com/office/officeart/2005/8/colors/colorful1#2" csCatId="colorful" phldr="1"/>
      <dgm:spPr>
        <a:scene3d>
          <a:camera prst="orthographicFront">
            <a:rot lat="0" lon="0" rev="5400000"/>
          </a:camera>
          <a:lightRig rig="threePt" dir="t"/>
        </a:scene3d>
      </dgm:spPr>
      <dgm:t>
        <a:bodyPr/>
        <a:lstStyle/>
        <a:p>
          <a:endParaRPr lang="es-ES"/>
        </a:p>
      </dgm:t>
    </dgm:pt>
    <dgm:pt modelId="{7F8BFB79-4547-443D-A224-849B5CE57D8C}">
      <dgm:prSet phldrT="[Texto]" custT="1"/>
      <dgm:spPr/>
      <dgm:t>
        <a:bodyPr vert="vert"/>
        <a:lstStyle/>
        <a:p>
          <a:endParaRPr lang="es-ES" sz="1300" dirty="0">
            <a:latin typeface="Arial" pitchFamily="34" charset="0"/>
            <a:cs typeface="Arial" pitchFamily="34" charset="0"/>
          </a:endParaRPr>
        </a:p>
      </dgm:t>
    </dgm:pt>
    <dgm:pt modelId="{F339D5F1-FBA7-412B-B184-EA80EFE4E3E5}" type="parTrans" cxnId="{3774AAAC-3DC8-4174-A947-2E8EB8327A04}">
      <dgm:prSet/>
      <dgm:spPr/>
      <dgm:t>
        <a:bodyPr/>
        <a:lstStyle/>
        <a:p>
          <a:endParaRPr lang="es-ES"/>
        </a:p>
      </dgm:t>
    </dgm:pt>
    <dgm:pt modelId="{5C6F1FE9-D3B4-4A6E-956D-1F6C6E6A373D}" type="sibTrans" cxnId="{3774AAAC-3DC8-4174-A947-2E8EB8327A04}">
      <dgm:prSet/>
      <dgm:spPr/>
      <dgm:t>
        <a:bodyPr/>
        <a:lstStyle/>
        <a:p>
          <a:endParaRPr lang="es-ES"/>
        </a:p>
      </dgm:t>
    </dgm:pt>
    <dgm:pt modelId="{75F6228A-6B1D-416F-B453-AB7EF869214E}">
      <dgm:prSet phldrT="[Texto]"/>
      <dgm:spPr/>
      <dgm:t>
        <a:bodyPr/>
        <a:lstStyle/>
        <a:p>
          <a:endParaRPr lang="es-ES" dirty="0"/>
        </a:p>
      </dgm:t>
    </dgm:pt>
    <dgm:pt modelId="{FE0A80CE-31DE-4483-9EFA-F9C4150F62F8}" type="parTrans" cxnId="{3C3E132D-329E-4D10-BE2D-7DF65BD92B93}">
      <dgm:prSet/>
      <dgm:spPr/>
      <dgm:t>
        <a:bodyPr/>
        <a:lstStyle/>
        <a:p>
          <a:endParaRPr lang="es-ES"/>
        </a:p>
      </dgm:t>
    </dgm:pt>
    <dgm:pt modelId="{E6F083EA-C0FA-4861-BDF3-FB63D235D548}" type="sibTrans" cxnId="{3C3E132D-329E-4D10-BE2D-7DF65BD92B93}">
      <dgm:prSet/>
      <dgm:spPr/>
      <dgm:t>
        <a:bodyPr/>
        <a:lstStyle/>
        <a:p>
          <a:endParaRPr lang="es-ES"/>
        </a:p>
      </dgm:t>
    </dgm:pt>
    <dgm:pt modelId="{55FB2E20-D7E9-4C03-BA8D-6DB26A165825}">
      <dgm:prSet phldrT="[Texto]"/>
      <dgm:spPr/>
      <dgm:t>
        <a:bodyPr/>
        <a:lstStyle/>
        <a:p>
          <a:endParaRPr lang="es-ES" dirty="0" smtClean="0"/>
        </a:p>
      </dgm:t>
    </dgm:pt>
    <dgm:pt modelId="{3DC7F040-355A-4D6B-B6A2-0DB359965BB2}" type="parTrans" cxnId="{A68B3CCD-B2EE-49F9-A670-D895670BBD18}">
      <dgm:prSet/>
      <dgm:spPr/>
      <dgm:t>
        <a:bodyPr/>
        <a:lstStyle/>
        <a:p>
          <a:endParaRPr lang="es-ES"/>
        </a:p>
      </dgm:t>
    </dgm:pt>
    <dgm:pt modelId="{D47B1D07-14AC-4FF5-8D7C-C7AA29F5145D}" type="sibTrans" cxnId="{A68B3CCD-B2EE-49F9-A670-D895670BBD18}">
      <dgm:prSet/>
      <dgm:spPr/>
      <dgm:t>
        <a:bodyPr/>
        <a:lstStyle/>
        <a:p>
          <a:endParaRPr lang="es-ES"/>
        </a:p>
      </dgm:t>
    </dgm:pt>
    <dgm:pt modelId="{66904530-749C-44E0-80EB-13E8D1177294}">
      <dgm:prSet/>
      <dgm:spPr/>
      <dgm:t>
        <a:bodyPr/>
        <a:lstStyle/>
        <a:p>
          <a:endParaRPr lang="es-ES" dirty="0"/>
        </a:p>
      </dgm:t>
    </dgm:pt>
    <dgm:pt modelId="{E23E7C5C-A286-4296-A6E0-97B77C0737A9}" type="parTrans" cxnId="{FEE29453-DEA0-4E2F-BD78-B1C895026D91}">
      <dgm:prSet/>
      <dgm:spPr/>
      <dgm:t>
        <a:bodyPr/>
        <a:lstStyle/>
        <a:p>
          <a:endParaRPr lang="es-ES"/>
        </a:p>
      </dgm:t>
    </dgm:pt>
    <dgm:pt modelId="{F12C473A-2967-4888-825B-B1C27FEAF99F}" type="sibTrans" cxnId="{FEE29453-DEA0-4E2F-BD78-B1C895026D91}">
      <dgm:prSet/>
      <dgm:spPr/>
      <dgm:t>
        <a:bodyPr/>
        <a:lstStyle/>
        <a:p>
          <a:endParaRPr lang="es-ES"/>
        </a:p>
      </dgm:t>
    </dgm:pt>
    <dgm:pt modelId="{94C0ADEA-6AD2-4B3E-9AAE-0BFC7E1AE83D}" type="pres">
      <dgm:prSet presAssocID="{4B57F137-4435-47D8-8C74-F0D7B048CA24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DDC6067D-293F-4DD6-9306-3D6DA8577752}" type="pres">
      <dgm:prSet presAssocID="{7F8BFB79-4547-443D-A224-849B5CE57D8C}" presName="Accent1" presStyleCnt="0"/>
      <dgm:spPr/>
    </dgm:pt>
    <dgm:pt modelId="{B09F2083-F526-4151-8DE7-ABA232AC9E33}" type="pres">
      <dgm:prSet presAssocID="{7F8BFB79-4547-443D-A224-849B5CE57D8C}" presName="Accent" presStyleLbl="node1" presStyleIdx="0" presStyleCnt="4" custScaleX="138516" custScaleY="138502" custLinFactNeighborX="2056" custLinFactNeighborY="-20902"/>
      <dgm:spPr/>
    </dgm:pt>
    <dgm:pt modelId="{1B84F567-C587-4F7E-A8BB-B6A6C8215AFE}" type="pres">
      <dgm:prSet presAssocID="{7F8BFB79-4547-443D-A224-849B5CE57D8C}" presName="Parent1" presStyleLbl="revTx" presStyleIdx="0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461B7D0-2FC5-4377-A10A-F9386D4487E1}" type="pres">
      <dgm:prSet presAssocID="{75F6228A-6B1D-416F-B453-AB7EF869214E}" presName="Accent2" presStyleCnt="0"/>
      <dgm:spPr/>
    </dgm:pt>
    <dgm:pt modelId="{B68B44F7-2DA3-417F-ABBA-82B1B0F2E6A6}" type="pres">
      <dgm:prSet presAssocID="{75F6228A-6B1D-416F-B453-AB7EF869214E}" presName="Accent" presStyleLbl="node1" presStyleIdx="1" presStyleCnt="4" custScaleX="138516" custScaleY="138502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</dgm:pt>
    <dgm:pt modelId="{2A1627E0-C4E3-48E5-8F31-710E6BA06279}" type="pres">
      <dgm:prSet presAssocID="{75F6228A-6B1D-416F-B453-AB7EF869214E}" presName="Parent2" presStyleLbl="revTx" presStyleIdx="1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84FA706-5875-494E-8481-16882DA6CA89}" type="pres">
      <dgm:prSet presAssocID="{55FB2E20-D7E9-4C03-BA8D-6DB26A165825}" presName="Accent3" presStyleCnt="0"/>
      <dgm:spPr/>
    </dgm:pt>
    <dgm:pt modelId="{E58CDDD6-0CB1-46FA-BECE-3A87761864E6}" type="pres">
      <dgm:prSet presAssocID="{55FB2E20-D7E9-4C03-BA8D-6DB26A165825}" presName="Accent" presStyleLbl="node1" presStyleIdx="2" presStyleCnt="4" custScaleX="138516" custScaleY="138502" custLinFactNeighborX="5664" custLinFactNeighborY="22346"/>
      <dgm:spPr>
        <a:gradFill rotWithShape="0">
          <a:gsLst>
            <a:gs pos="0">
              <a:srgbClr val="D44100"/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endParaRPr lang="es-ES"/>
        </a:p>
      </dgm:t>
    </dgm:pt>
    <dgm:pt modelId="{32D5BEDE-D132-4BE6-B318-BDC3527784C2}" type="pres">
      <dgm:prSet presAssocID="{55FB2E20-D7E9-4C03-BA8D-6DB26A165825}" presName="Parent3" presStyleLbl="revTx" presStyleIdx="2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5CCD3D4-456B-440E-940B-CA0DC49244D2}" type="pres">
      <dgm:prSet presAssocID="{66904530-749C-44E0-80EB-13E8D1177294}" presName="Accent4" presStyleCnt="0"/>
      <dgm:spPr/>
    </dgm:pt>
    <dgm:pt modelId="{A5A81328-8F71-4566-95B5-415B440B995B}" type="pres">
      <dgm:prSet presAssocID="{66904530-749C-44E0-80EB-13E8D1177294}" presName="Accent" presStyleLbl="node1" presStyleIdx="3" presStyleCnt="4" custScaleX="111620" custScaleY="111566" custLinFactNeighborX="-20710" custLinFactNeighborY="19536"/>
      <dgm:spPr>
        <a:prstGeom prst="flowChartConnector">
          <a:avLst/>
        </a:prstGeom>
      </dgm:spPr>
    </dgm:pt>
    <dgm:pt modelId="{DBF75450-8218-4431-B4E7-910AAF1834BE}" type="pres">
      <dgm:prSet presAssocID="{66904530-749C-44E0-80EB-13E8D1177294}" presName="Parent4" presStyleLbl="revTx" presStyleIdx="3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68B3CCD-B2EE-49F9-A670-D895670BBD18}" srcId="{4B57F137-4435-47D8-8C74-F0D7B048CA24}" destId="{55FB2E20-D7E9-4C03-BA8D-6DB26A165825}" srcOrd="2" destOrd="0" parTransId="{3DC7F040-355A-4D6B-B6A2-0DB359965BB2}" sibTransId="{D47B1D07-14AC-4FF5-8D7C-C7AA29F5145D}"/>
    <dgm:cxn modelId="{B8203D0D-6C17-4020-97D8-8F92293AFE45}" type="presOf" srcId="{66904530-749C-44E0-80EB-13E8D1177294}" destId="{DBF75450-8218-4431-B4E7-910AAF1834BE}" srcOrd="0" destOrd="0" presId="urn:microsoft.com/office/officeart/2009/layout/CircleArrowProcess"/>
    <dgm:cxn modelId="{C3FAD893-352D-448C-97E0-DBE345F2A0DC}" type="presOf" srcId="{75F6228A-6B1D-416F-B453-AB7EF869214E}" destId="{2A1627E0-C4E3-48E5-8F31-710E6BA06279}" srcOrd="0" destOrd="0" presId="urn:microsoft.com/office/officeart/2009/layout/CircleArrowProcess"/>
    <dgm:cxn modelId="{3774AAAC-3DC8-4174-A947-2E8EB8327A04}" srcId="{4B57F137-4435-47D8-8C74-F0D7B048CA24}" destId="{7F8BFB79-4547-443D-A224-849B5CE57D8C}" srcOrd="0" destOrd="0" parTransId="{F339D5F1-FBA7-412B-B184-EA80EFE4E3E5}" sibTransId="{5C6F1FE9-D3B4-4A6E-956D-1F6C6E6A373D}"/>
    <dgm:cxn modelId="{0B2B121B-C5EA-4549-BC4D-2382A726E320}" type="presOf" srcId="{7F8BFB79-4547-443D-A224-849B5CE57D8C}" destId="{1B84F567-C587-4F7E-A8BB-B6A6C8215AFE}" srcOrd="0" destOrd="0" presId="urn:microsoft.com/office/officeart/2009/layout/CircleArrowProcess"/>
    <dgm:cxn modelId="{A75C637B-BD48-4CFF-8094-E27DA23B8E3D}" type="presOf" srcId="{55FB2E20-D7E9-4C03-BA8D-6DB26A165825}" destId="{32D5BEDE-D132-4BE6-B318-BDC3527784C2}" srcOrd="0" destOrd="0" presId="urn:microsoft.com/office/officeart/2009/layout/CircleArrowProcess"/>
    <dgm:cxn modelId="{3C3E132D-329E-4D10-BE2D-7DF65BD92B93}" srcId="{4B57F137-4435-47D8-8C74-F0D7B048CA24}" destId="{75F6228A-6B1D-416F-B453-AB7EF869214E}" srcOrd="1" destOrd="0" parTransId="{FE0A80CE-31DE-4483-9EFA-F9C4150F62F8}" sibTransId="{E6F083EA-C0FA-4861-BDF3-FB63D235D548}"/>
    <dgm:cxn modelId="{FEE29453-DEA0-4E2F-BD78-B1C895026D91}" srcId="{4B57F137-4435-47D8-8C74-F0D7B048CA24}" destId="{66904530-749C-44E0-80EB-13E8D1177294}" srcOrd="3" destOrd="0" parTransId="{E23E7C5C-A286-4296-A6E0-97B77C0737A9}" sibTransId="{F12C473A-2967-4888-825B-B1C27FEAF99F}"/>
    <dgm:cxn modelId="{14135983-59F3-4332-8DEE-B3D6B692F2B4}" type="presOf" srcId="{4B57F137-4435-47D8-8C74-F0D7B048CA24}" destId="{94C0ADEA-6AD2-4B3E-9AAE-0BFC7E1AE83D}" srcOrd="0" destOrd="0" presId="urn:microsoft.com/office/officeart/2009/layout/CircleArrowProcess"/>
    <dgm:cxn modelId="{63DE6ECB-67D2-48B9-B794-DCBC88E38795}" type="presParOf" srcId="{94C0ADEA-6AD2-4B3E-9AAE-0BFC7E1AE83D}" destId="{DDC6067D-293F-4DD6-9306-3D6DA8577752}" srcOrd="0" destOrd="0" presId="urn:microsoft.com/office/officeart/2009/layout/CircleArrowProcess"/>
    <dgm:cxn modelId="{A4D2D3CB-E4BB-4C60-A8A8-2271C891CAC0}" type="presParOf" srcId="{DDC6067D-293F-4DD6-9306-3D6DA8577752}" destId="{B09F2083-F526-4151-8DE7-ABA232AC9E33}" srcOrd="0" destOrd="0" presId="urn:microsoft.com/office/officeart/2009/layout/CircleArrowProcess"/>
    <dgm:cxn modelId="{93AE1EC5-1E0D-46D0-8D5A-E24401ABF3E5}" type="presParOf" srcId="{94C0ADEA-6AD2-4B3E-9AAE-0BFC7E1AE83D}" destId="{1B84F567-C587-4F7E-A8BB-B6A6C8215AFE}" srcOrd="1" destOrd="0" presId="urn:microsoft.com/office/officeart/2009/layout/CircleArrowProcess"/>
    <dgm:cxn modelId="{FB0B52FC-B2D3-4A4F-8193-CD853F6E6011}" type="presParOf" srcId="{94C0ADEA-6AD2-4B3E-9AAE-0BFC7E1AE83D}" destId="{7461B7D0-2FC5-4377-A10A-F9386D4487E1}" srcOrd="2" destOrd="0" presId="urn:microsoft.com/office/officeart/2009/layout/CircleArrowProcess"/>
    <dgm:cxn modelId="{1AF7B01B-A33B-4C33-8778-12E720CAB9B4}" type="presParOf" srcId="{7461B7D0-2FC5-4377-A10A-F9386D4487E1}" destId="{B68B44F7-2DA3-417F-ABBA-82B1B0F2E6A6}" srcOrd="0" destOrd="0" presId="urn:microsoft.com/office/officeart/2009/layout/CircleArrowProcess"/>
    <dgm:cxn modelId="{D4874E56-27D7-449B-8803-96CB3DFDEC39}" type="presParOf" srcId="{94C0ADEA-6AD2-4B3E-9AAE-0BFC7E1AE83D}" destId="{2A1627E0-C4E3-48E5-8F31-710E6BA06279}" srcOrd="3" destOrd="0" presId="urn:microsoft.com/office/officeart/2009/layout/CircleArrowProcess"/>
    <dgm:cxn modelId="{12DC5561-5DA4-4A90-A831-CBD2D809752A}" type="presParOf" srcId="{94C0ADEA-6AD2-4B3E-9AAE-0BFC7E1AE83D}" destId="{684FA706-5875-494E-8481-16882DA6CA89}" srcOrd="4" destOrd="0" presId="urn:microsoft.com/office/officeart/2009/layout/CircleArrowProcess"/>
    <dgm:cxn modelId="{DE1DAA68-8183-473B-A15B-B5B3F4DE30F6}" type="presParOf" srcId="{684FA706-5875-494E-8481-16882DA6CA89}" destId="{E58CDDD6-0CB1-46FA-BECE-3A87761864E6}" srcOrd="0" destOrd="0" presId="urn:microsoft.com/office/officeart/2009/layout/CircleArrowProcess"/>
    <dgm:cxn modelId="{96A138FF-E1A9-4FB1-9380-28A75AF44265}" type="presParOf" srcId="{94C0ADEA-6AD2-4B3E-9AAE-0BFC7E1AE83D}" destId="{32D5BEDE-D132-4BE6-B318-BDC3527784C2}" srcOrd="5" destOrd="0" presId="urn:microsoft.com/office/officeart/2009/layout/CircleArrowProcess"/>
    <dgm:cxn modelId="{260E8FF3-1E4F-4948-A588-98B3D3223B4E}" type="presParOf" srcId="{94C0ADEA-6AD2-4B3E-9AAE-0BFC7E1AE83D}" destId="{15CCD3D4-456B-440E-940B-CA0DC49244D2}" srcOrd="6" destOrd="0" presId="urn:microsoft.com/office/officeart/2009/layout/CircleArrowProcess"/>
    <dgm:cxn modelId="{4FF71D77-6C33-418F-A039-99D392F55612}" type="presParOf" srcId="{15CCD3D4-456B-440E-940B-CA0DC49244D2}" destId="{A5A81328-8F71-4566-95B5-415B440B995B}" srcOrd="0" destOrd="0" presId="urn:microsoft.com/office/officeart/2009/layout/CircleArrowProcess"/>
    <dgm:cxn modelId="{32BACAF6-0AF0-4035-8B8A-9ACEBA3395C8}" type="presParOf" srcId="{94C0ADEA-6AD2-4B3E-9AAE-0BFC7E1AE83D}" destId="{DBF75450-8218-4431-B4E7-910AAF1834BE}" srcOrd="7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9F2083-F526-4151-8DE7-ABA232AC9E33}">
      <dsp:nvSpPr>
        <dsp:cNvPr id="0" name=""/>
        <dsp:cNvSpPr/>
      </dsp:nvSpPr>
      <dsp:spPr>
        <a:xfrm>
          <a:off x="2567603" y="-557751"/>
          <a:ext cx="2340004" cy="2340005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B84F567-C587-4F7E-A8BB-B6A6C8215AFE}">
      <dsp:nvSpPr>
        <dsp:cNvPr id="0" name=""/>
        <dsp:cNvSpPr/>
      </dsp:nvSpPr>
      <dsp:spPr>
        <a:xfrm>
          <a:off x="3231182" y="732194"/>
          <a:ext cx="942746" cy="471324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5400000"/>
          </a:camera>
          <a:lightRig rig="threePt" dir="t"/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vert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300" kern="1200" dirty="0">
            <a:latin typeface="Arial" pitchFamily="34" charset="0"/>
            <a:cs typeface="Arial" pitchFamily="34" charset="0"/>
          </a:endParaRPr>
        </a:p>
      </dsp:txBody>
      <dsp:txXfrm>
        <a:off x="3231182" y="732194"/>
        <a:ext cx="942746" cy="471324"/>
      </dsp:txXfrm>
    </dsp:sp>
    <dsp:sp modelId="{B68B44F7-2DA3-417F-ABBA-82B1B0F2E6A6}">
      <dsp:nvSpPr>
        <dsp:cNvPr id="0" name=""/>
        <dsp:cNvSpPr/>
      </dsp:nvSpPr>
      <dsp:spPr>
        <a:xfrm>
          <a:off x="2063557" y="766264"/>
          <a:ext cx="2340004" cy="2340005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A1627E0-C4E3-48E5-8F31-710E6BA06279}">
      <dsp:nvSpPr>
        <dsp:cNvPr id="0" name=""/>
        <dsp:cNvSpPr/>
      </dsp:nvSpPr>
      <dsp:spPr>
        <a:xfrm>
          <a:off x="2759967" y="1704861"/>
          <a:ext cx="942746" cy="471324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5400000"/>
          </a:camera>
          <a:lightRig rig="threePt" dir="t"/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3200" kern="1200" dirty="0"/>
        </a:p>
      </dsp:txBody>
      <dsp:txXfrm>
        <a:off x="2759967" y="1704861"/>
        <a:ext cx="942746" cy="471324"/>
      </dsp:txXfrm>
    </dsp:sp>
    <dsp:sp modelId="{E58CDDD6-0CB1-46FA-BECE-3A87761864E6}">
      <dsp:nvSpPr>
        <dsp:cNvPr id="0" name=""/>
        <dsp:cNvSpPr/>
      </dsp:nvSpPr>
      <dsp:spPr>
        <a:xfrm>
          <a:off x="2628554" y="2118262"/>
          <a:ext cx="2340004" cy="2340005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gradFill rotWithShape="0">
          <a:gsLst>
            <a:gs pos="0">
              <a:srgbClr val="D44100"/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2D5BEDE-D132-4BE6-B318-BDC3527784C2}">
      <dsp:nvSpPr>
        <dsp:cNvPr id="0" name=""/>
        <dsp:cNvSpPr/>
      </dsp:nvSpPr>
      <dsp:spPr>
        <a:xfrm>
          <a:off x="3231182" y="2677528"/>
          <a:ext cx="942746" cy="471324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5400000"/>
          </a:camera>
          <a:lightRig rig="threePt" dir="t"/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3200" kern="1200" dirty="0" smtClean="0"/>
        </a:p>
      </dsp:txBody>
      <dsp:txXfrm>
        <a:off x="3231182" y="2677528"/>
        <a:ext cx="942746" cy="471324"/>
      </dsp:txXfrm>
    </dsp:sp>
    <dsp:sp modelId="{A5A81328-8F71-4566-95B5-415B440B995B}">
      <dsp:nvSpPr>
        <dsp:cNvPr id="0" name=""/>
        <dsp:cNvSpPr/>
      </dsp:nvSpPr>
      <dsp:spPr>
        <a:xfrm>
          <a:off x="2124408" y="3348554"/>
          <a:ext cx="1620001" cy="1620000"/>
        </a:xfrm>
        <a:prstGeom prst="flowChartConnector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BF75450-8218-4431-B4E7-910AAF1834BE}">
      <dsp:nvSpPr>
        <dsp:cNvPr id="0" name=""/>
        <dsp:cNvSpPr/>
      </dsp:nvSpPr>
      <dsp:spPr>
        <a:xfrm>
          <a:off x="2759967" y="3650195"/>
          <a:ext cx="942746" cy="471324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5400000"/>
          </a:camera>
          <a:lightRig rig="threePt" dir="t"/>
        </a:scene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3200" kern="1200" dirty="0"/>
        </a:p>
      </dsp:txBody>
      <dsp:txXfrm>
        <a:off x="2759967" y="3650195"/>
        <a:ext cx="942746" cy="4713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B3FA10-A7AF-49FF-8CD7-A5B0E74F346C}" type="datetimeFigureOut">
              <a:rPr lang="es-ES" smtClean="0"/>
              <a:pPr/>
              <a:t>08/10/2014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0562" y="4721186"/>
            <a:ext cx="544449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54939" y="9440646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C0DDB5-CE5B-4A52-8BFB-F2A7A75DDCD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5759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C5002D-CA68-4137-94E1-63FAB9915351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449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>
          <a:xfrm>
            <a:off x="907523" y="4465613"/>
            <a:ext cx="4990571" cy="5400600"/>
          </a:xfrm>
        </p:spPr>
        <p:txBody>
          <a:bodyPr/>
          <a:lstStyle/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kern="0" dirty="0" smtClean="0">
                <a:solidFill>
                  <a:srgbClr val="000000"/>
                </a:solidFill>
                <a:cs typeface="Arial"/>
              </a:rPr>
              <a:t>Líneas de Mediación</a:t>
            </a:r>
            <a:r>
              <a:rPr lang="es-ES" kern="0" dirty="0" smtClean="0">
                <a:solidFill>
                  <a:srgbClr val="000000"/>
                </a:solidFill>
                <a:cs typeface="Arial"/>
              </a:rPr>
              <a:t>: Apoyan 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a los </a:t>
            </a:r>
            <a:r>
              <a:rPr lang="es-ES" u="sng" kern="0" dirty="0">
                <a:solidFill>
                  <a:srgbClr val="000000"/>
                </a:solidFill>
                <a:cs typeface="Arial"/>
              </a:rPr>
              <a:t>autónomos y empresas españolas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 mediante la financiación de sus inversiones productivas. Los préstamos se conceden, con las condiciones marcadas por el ICO, por las entidades crediticias </a:t>
            </a:r>
            <a:r>
              <a:rPr lang="es-ES" kern="0" dirty="0" smtClean="0">
                <a:solidFill>
                  <a:srgbClr val="000000"/>
                </a:solidFill>
                <a:cs typeface="Arial"/>
              </a:rPr>
              <a:t>privadas, 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quienes asumen el riesgo de insolvencia.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Financiación Directa: 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F</a:t>
            </a:r>
            <a:r>
              <a:rPr lang="es-ES" kern="0" dirty="0" smtClean="0">
                <a:solidFill>
                  <a:srgbClr val="000000"/>
                </a:solidFill>
                <a:cs typeface="Arial"/>
              </a:rPr>
              <a:t>inanciar 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grandes proyectos de inversión </a:t>
            </a:r>
            <a:r>
              <a:rPr lang="es-ES" kern="0" dirty="0" smtClean="0">
                <a:solidFill>
                  <a:srgbClr val="000000"/>
                </a:solidFill>
                <a:cs typeface="Arial"/>
              </a:rPr>
              <a:t> 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privados. El ICO estudia, concede y asume el riesgo de crédito de los préstamos. 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Política Económica: 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Actúa instruido por el Gobierno, </a:t>
            </a: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a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livia daños de catástrofes naturales, medidas de apoyo económico aprobadas por el Gobierno</a:t>
            </a:r>
            <a:endParaRPr lang="es-ES" b="1" dirty="0" smtClean="0">
              <a:solidFill>
                <a:srgbClr val="000000"/>
              </a:solidFill>
              <a:latin typeface="Arial" pitchFamily="34" charset="0"/>
            </a:endParaRP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Gestión de Fondos Públicos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: 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FIEN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: </a:t>
            </a:r>
            <a:r>
              <a:rPr lang="es-ES" dirty="0"/>
              <a:t>Fondo para la internacionalización de la empresa destinado a financiar operaciones de exportación de empresas españolas</a:t>
            </a:r>
            <a:r>
              <a:rPr lang="es-ES" dirty="0" smtClean="0"/>
              <a:t>.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CARI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: </a:t>
            </a:r>
            <a:r>
              <a:rPr lang="es-ES" dirty="0"/>
              <a:t>Instrumento de apoyo a la internacionalización de la economía española, mediante un seguro de interés</a:t>
            </a:r>
            <a:r>
              <a:rPr lang="es-ES" dirty="0" smtClean="0"/>
              <a:t>.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/>
              <a:t>FONPRODE</a:t>
            </a:r>
            <a:r>
              <a:rPr lang="es-ES" dirty="0" smtClean="0"/>
              <a:t>: Financiar </a:t>
            </a:r>
            <a:r>
              <a:rPr lang="es-ES" dirty="0"/>
              <a:t>proyectos destinados a erradicar la pobreza y promocionar el desarrollo</a:t>
            </a:r>
            <a:r>
              <a:rPr lang="es-ES" dirty="0" smtClean="0"/>
              <a:t>.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/>
              <a:t>Fondo del Agua </a:t>
            </a:r>
            <a:r>
              <a:rPr lang="es-ES" dirty="0" smtClean="0"/>
              <a:t>Destinado </a:t>
            </a:r>
            <a:r>
              <a:rPr lang="es-ES" dirty="0"/>
              <a:t>a financiar proyectos de agua y saneamiento en América Latina y El Caribe.</a:t>
            </a:r>
            <a:endParaRPr lang="es-ES" dirty="0" smtClean="0"/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endParaRPr lang="es-ES" dirty="0">
              <a:solidFill>
                <a:srgbClr val="000000"/>
              </a:solidFill>
              <a:latin typeface="Arial" pitchFamily="34" charset="0"/>
            </a:endParaRP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endParaRPr lang="es-ES" kern="0" dirty="0">
              <a:solidFill>
                <a:srgbClr val="000000"/>
              </a:solidFill>
              <a:cs typeface="Arial"/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F526FE0-1DD2-4D5F-9A0A-EDFDCE415154}" type="slidenum">
              <a:rPr lang="es-ES" smtClean="0"/>
              <a:pPr>
                <a:defRPr/>
              </a:pPr>
              <a:t>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478344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>
          <a:xfrm>
            <a:off x="907523" y="4465613"/>
            <a:ext cx="4990571" cy="5400600"/>
          </a:xfrm>
        </p:spPr>
        <p:txBody>
          <a:bodyPr/>
          <a:lstStyle/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kern="0" dirty="0" smtClean="0">
                <a:solidFill>
                  <a:srgbClr val="000000"/>
                </a:solidFill>
                <a:cs typeface="Arial"/>
              </a:rPr>
              <a:t>Líneas de Mediación</a:t>
            </a:r>
            <a:r>
              <a:rPr lang="es-ES" kern="0" dirty="0" smtClean="0">
                <a:solidFill>
                  <a:srgbClr val="000000"/>
                </a:solidFill>
                <a:cs typeface="Arial"/>
              </a:rPr>
              <a:t>: Apoyan 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a los </a:t>
            </a:r>
            <a:r>
              <a:rPr lang="es-ES" u="sng" kern="0" dirty="0">
                <a:solidFill>
                  <a:srgbClr val="000000"/>
                </a:solidFill>
                <a:cs typeface="Arial"/>
              </a:rPr>
              <a:t>autónomos y empresas españolas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 mediante la financiación de sus inversiones productivas. Los préstamos se conceden, con las condiciones marcadas por el ICO, por las entidades crediticias </a:t>
            </a:r>
            <a:r>
              <a:rPr lang="es-ES" kern="0" dirty="0" smtClean="0">
                <a:solidFill>
                  <a:srgbClr val="000000"/>
                </a:solidFill>
                <a:cs typeface="Arial"/>
              </a:rPr>
              <a:t>privadas, 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quienes asumen el riesgo de insolvencia.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Financiación Directa: 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F</a:t>
            </a:r>
            <a:r>
              <a:rPr lang="es-ES" kern="0" dirty="0" smtClean="0">
                <a:solidFill>
                  <a:srgbClr val="000000"/>
                </a:solidFill>
                <a:cs typeface="Arial"/>
              </a:rPr>
              <a:t>inanciar 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grandes proyectos de inversión </a:t>
            </a:r>
            <a:r>
              <a:rPr lang="es-ES" kern="0" dirty="0" smtClean="0">
                <a:solidFill>
                  <a:srgbClr val="000000"/>
                </a:solidFill>
                <a:cs typeface="Arial"/>
              </a:rPr>
              <a:t> 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privados. El ICO estudia, concede y asume el riesgo de crédito de los préstamos. 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Política Económica: 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Actúa instruido por el Gobierno, </a:t>
            </a: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a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livia daños de catástrofes naturales, medidas de apoyo económico aprobadas por el Gobierno</a:t>
            </a:r>
            <a:endParaRPr lang="es-ES" b="1" dirty="0" smtClean="0">
              <a:solidFill>
                <a:srgbClr val="000000"/>
              </a:solidFill>
              <a:latin typeface="Arial" pitchFamily="34" charset="0"/>
            </a:endParaRP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Gestión de Fondos Públicos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: 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FIEN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: </a:t>
            </a:r>
            <a:r>
              <a:rPr lang="es-ES" dirty="0"/>
              <a:t>Fondo para la internacionalización de la empresa destinado a financiar operaciones de exportación de empresas españolas</a:t>
            </a:r>
            <a:r>
              <a:rPr lang="es-ES" dirty="0" smtClean="0"/>
              <a:t>.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CARI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: </a:t>
            </a:r>
            <a:r>
              <a:rPr lang="es-ES" dirty="0"/>
              <a:t>Instrumento de apoyo a la internacionalización de la economía española, mediante un seguro de interés</a:t>
            </a:r>
            <a:r>
              <a:rPr lang="es-ES" dirty="0" smtClean="0"/>
              <a:t>.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/>
              <a:t>FONPRODE</a:t>
            </a:r>
            <a:r>
              <a:rPr lang="es-ES" dirty="0" smtClean="0"/>
              <a:t>: Financiar </a:t>
            </a:r>
            <a:r>
              <a:rPr lang="es-ES" dirty="0"/>
              <a:t>proyectos destinados a erradicar la pobreza y promocionar el desarrollo</a:t>
            </a:r>
            <a:r>
              <a:rPr lang="es-ES" dirty="0" smtClean="0"/>
              <a:t>.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/>
              <a:t>Fondo del Agua </a:t>
            </a:r>
            <a:r>
              <a:rPr lang="es-ES" dirty="0" smtClean="0"/>
              <a:t>Destinado </a:t>
            </a:r>
            <a:r>
              <a:rPr lang="es-ES" dirty="0"/>
              <a:t>a financiar proyectos de agua y saneamiento en América Latina y El Caribe.</a:t>
            </a:r>
            <a:endParaRPr lang="es-ES" dirty="0" smtClean="0"/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endParaRPr lang="es-ES" dirty="0">
              <a:solidFill>
                <a:srgbClr val="000000"/>
              </a:solidFill>
              <a:latin typeface="Arial" pitchFamily="34" charset="0"/>
            </a:endParaRP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endParaRPr lang="es-ES" kern="0" dirty="0">
              <a:solidFill>
                <a:srgbClr val="000000"/>
              </a:solidFill>
              <a:cs typeface="Arial"/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F526FE0-1DD2-4D5F-9A0A-EDFDCE415154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8344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>
          <a:xfrm>
            <a:off x="907523" y="4465613"/>
            <a:ext cx="4990571" cy="5400600"/>
          </a:xfrm>
        </p:spPr>
        <p:txBody>
          <a:bodyPr/>
          <a:lstStyle/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kern="0" dirty="0" smtClean="0">
                <a:solidFill>
                  <a:srgbClr val="000000"/>
                </a:solidFill>
                <a:cs typeface="Arial"/>
              </a:rPr>
              <a:t>Líneas de Mediación</a:t>
            </a:r>
            <a:r>
              <a:rPr lang="es-ES" kern="0" dirty="0" smtClean="0">
                <a:solidFill>
                  <a:srgbClr val="000000"/>
                </a:solidFill>
                <a:cs typeface="Arial"/>
              </a:rPr>
              <a:t>: Apoyan 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a los </a:t>
            </a:r>
            <a:r>
              <a:rPr lang="es-ES" u="sng" kern="0" dirty="0">
                <a:solidFill>
                  <a:srgbClr val="000000"/>
                </a:solidFill>
                <a:cs typeface="Arial"/>
              </a:rPr>
              <a:t>autónomos y empresas españolas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 mediante la financiación de sus inversiones productivas. Los préstamos se conceden, con las condiciones marcadas por el ICO, por las entidades crediticias </a:t>
            </a:r>
            <a:r>
              <a:rPr lang="es-ES" kern="0" dirty="0" smtClean="0">
                <a:solidFill>
                  <a:srgbClr val="000000"/>
                </a:solidFill>
                <a:cs typeface="Arial"/>
              </a:rPr>
              <a:t>privadas, 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quienes asumen el riesgo de insolvencia.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Financiación Directa: 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F</a:t>
            </a:r>
            <a:r>
              <a:rPr lang="es-ES" kern="0" dirty="0" smtClean="0">
                <a:solidFill>
                  <a:srgbClr val="000000"/>
                </a:solidFill>
                <a:cs typeface="Arial"/>
              </a:rPr>
              <a:t>inanciar 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grandes proyectos de inversión </a:t>
            </a:r>
            <a:r>
              <a:rPr lang="es-ES" kern="0" dirty="0" smtClean="0">
                <a:solidFill>
                  <a:srgbClr val="000000"/>
                </a:solidFill>
                <a:cs typeface="Arial"/>
              </a:rPr>
              <a:t> 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privados. El ICO estudia, concede y asume el riesgo de crédito de los préstamos. 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Política Económica: 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Actúa instruido por el Gobierno, </a:t>
            </a: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a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livia daños de catástrofes naturales, medidas de apoyo económico aprobadas por el Gobierno</a:t>
            </a:r>
            <a:endParaRPr lang="es-ES" b="1" dirty="0" smtClean="0">
              <a:solidFill>
                <a:srgbClr val="000000"/>
              </a:solidFill>
              <a:latin typeface="Arial" pitchFamily="34" charset="0"/>
            </a:endParaRP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Gestión de Fondos Públicos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: 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FIEN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: </a:t>
            </a:r>
            <a:r>
              <a:rPr lang="es-ES" dirty="0"/>
              <a:t>Fondo para la internacionalización de la empresa destinado a financiar operaciones de exportación de empresas españolas</a:t>
            </a:r>
            <a:r>
              <a:rPr lang="es-ES" dirty="0" smtClean="0"/>
              <a:t>.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CARI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: </a:t>
            </a:r>
            <a:r>
              <a:rPr lang="es-ES" dirty="0"/>
              <a:t>Instrumento de apoyo a la internacionalización de la economía española, mediante un seguro de interés</a:t>
            </a:r>
            <a:r>
              <a:rPr lang="es-ES" dirty="0" smtClean="0"/>
              <a:t>.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/>
              <a:t>FONPRODE</a:t>
            </a:r>
            <a:r>
              <a:rPr lang="es-ES" dirty="0" smtClean="0"/>
              <a:t>: Financiar </a:t>
            </a:r>
            <a:r>
              <a:rPr lang="es-ES" dirty="0"/>
              <a:t>proyectos destinados a erradicar la pobreza y promocionar el desarrollo</a:t>
            </a:r>
            <a:r>
              <a:rPr lang="es-ES" dirty="0" smtClean="0"/>
              <a:t>.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/>
              <a:t>Fondo del Agua </a:t>
            </a:r>
            <a:r>
              <a:rPr lang="es-ES" dirty="0" smtClean="0"/>
              <a:t>Destinado </a:t>
            </a:r>
            <a:r>
              <a:rPr lang="es-ES" dirty="0"/>
              <a:t>a financiar proyectos de agua y saneamiento en América Latina y El Caribe.</a:t>
            </a:r>
            <a:endParaRPr lang="es-ES" dirty="0" smtClean="0"/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endParaRPr lang="es-ES" dirty="0">
              <a:solidFill>
                <a:srgbClr val="000000"/>
              </a:solidFill>
              <a:latin typeface="Arial" pitchFamily="34" charset="0"/>
            </a:endParaRP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endParaRPr lang="es-ES" kern="0" dirty="0">
              <a:solidFill>
                <a:srgbClr val="000000"/>
              </a:solidFill>
              <a:cs typeface="Arial"/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F526FE0-1DD2-4D5F-9A0A-EDFDCE415154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8344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>
          <a:xfrm>
            <a:off x="907523" y="4465613"/>
            <a:ext cx="4990571" cy="5400600"/>
          </a:xfrm>
        </p:spPr>
        <p:txBody>
          <a:bodyPr/>
          <a:lstStyle/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kern="0" dirty="0" smtClean="0">
                <a:solidFill>
                  <a:srgbClr val="000000"/>
                </a:solidFill>
                <a:cs typeface="Arial"/>
              </a:rPr>
              <a:t>Líneas de Mediación</a:t>
            </a:r>
            <a:r>
              <a:rPr lang="es-ES" kern="0" dirty="0" smtClean="0">
                <a:solidFill>
                  <a:srgbClr val="000000"/>
                </a:solidFill>
                <a:cs typeface="Arial"/>
              </a:rPr>
              <a:t>: Apoyan 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a los </a:t>
            </a:r>
            <a:r>
              <a:rPr lang="es-ES" u="sng" kern="0" dirty="0">
                <a:solidFill>
                  <a:srgbClr val="000000"/>
                </a:solidFill>
                <a:cs typeface="Arial"/>
              </a:rPr>
              <a:t>autónomos y empresas españolas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 mediante la financiación de sus inversiones productivas. Los préstamos se conceden, con las condiciones marcadas por el ICO, por las entidades crediticias </a:t>
            </a:r>
            <a:r>
              <a:rPr lang="es-ES" kern="0" dirty="0" smtClean="0">
                <a:solidFill>
                  <a:srgbClr val="000000"/>
                </a:solidFill>
                <a:cs typeface="Arial"/>
              </a:rPr>
              <a:t>privadas, 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quienes asumen el riesgo de insolvencia.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Financiación Directa: 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F</a:t>
            </a:r>
            <a:r>
              <a:rPr lang="es-ES" kern="0" dirty="0" smtClean="0">
                <a:solidFill>
                  <a:srgbClr val="000000"/>
                </a:solidFill>
                <a:cs typeface="Arial"/>
              </a:rPr>
              <a:t>inanciar 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grandes proyectos de inversión </a:t>
            </a:r>
            <a:r>
              <a:rPr lang="es-ES" kern="0" dirty="0" smtClean="0">
                <a:solidFill>
                  <a:srgbClr val="000000"/>
                </a:solidFill>
                <a:cs typeface="Arial"/>
              </a:rPr>
              <a:t> </a:t>
            </a:r>
            <a:r>
              <a:rPr lang="es-ES" kern="0" dirty="0">
                <a:solidFill>
                  <a:srgbClr val="000000"/>
                </a:solidFill>
                <a:cs typeface="Arial"/>
              </a:rPr>
              <a:t>privados. El ICO estudia, concede y asume el riesgo de crédito de los préstamos. 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Política Económica: 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Actúa instruido por el Gobierno, </a:t>
            </a: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a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livia daños de catástrofes naturales, medidas de apoyo económico aprobadas por el Gobierno</a:t>
            </a:r>
            <a:endParaRPr lang="es-ES" b="1" dirty="0" smtClean="0">
              <a:solidFill>
                <a:srgbClr val="000000"/>
              </a:solidFill>
              <a:latin typeface="Arial" pitchFamily="34" charset="0"/>
            </a:endParaRP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Gestión de Fondos Públicos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: 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FIEN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: </a:t>
            </a:r>
            <a:r>
              <a:rPr lang="es-ES" dirty="0"/>
              <a:t>Fondo para la internacionalización de la empresa destinado a financiar operaciones de exportación de empresas españolas</a:t>
            </a:r>
            <a:r>
              <a:rPr lang="es-ES" dirty="0" smtClean="0"/>
              <a:t>.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>
                <a:solidFill>
                  <a:srgbClr val="000000"/>
                </a:solidFill>
                <a:latin typeface="Arial" pitchFamily="34" charset="0"/>
              </a:rPr>
              <a:t>CARI</a:t>
            </a:r>
            <a:r>
              <a:rPr lang="es-ES" dirty="0" smtClean="0">
                <a:solidFill>
                  <a:srgbClr val="000000"/>
                </a:solidFill>
                <a:latin typeface="Arial" pitchFamily="34" charset="0"/>
              </a:rPr>
              <a:t>: </a:t>
            </a:r>
            <a:r>
              <a:rPr lang="es-ES" dirty="0"/>
              <a:t>Instrumento de apoyo a la internacionalización de la economía española, mediante un seguro de interés</a:t>
            </a:r>
            <a:r>
              <a:rPr lang="es-ES" dirty="0" smtClean="0"/>
              <a:t>.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/>
              <a:t>FONPRODE</a:t>
            </a:r>
            <a:r>
              <a:rPr lang="es-ES" dirty="0" smtClean="0"/>
              <a:t>: Financiar </a:t>
            </a:r>
            <a:r>
              <a:rPr lang="es-ES" dirty="0"/>
              <a:t>proyectos destinados a erradicar la pobreza y promocionar el desarrollo</a:t>
            </a:r>
            <a:r>
              <a:rPr lang="es-ES" dirty="0" smtClean="0"/>
              <a:t>.</a:t>
            </a: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r>
              <a:rPr lang="es-ES" b="1" dirty="0" smtClean="0"/>
              <a:t>Fondo del Agua </a:t>
            </a:r>
            <a:r>
              <a:rPr lang="es-ES" dirty="0" smtClean="0"/>
              <a:t>Destinado </a:t>
            </a:r>
            <a:r>
              <a:rPr lang="es-ES" dirty="0"/>
              <a:t>a financiar proyectos de agua y saneamiento en América Latina y El Caribe.</a:t>
            </a:r>
            <a:endParaRPr lang="es-ES" dirty="0" smtClean="0"/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endParaRPr lang="es-ES" dirty="0">
              <a:solidFill>
                <a:srgbClr val="000000"/>
              </a:solidFill>
              <a:latin typeface="Arial" pitchFamily="34" charset="0"/>
            </a:endParaRPr>
          </a:p>
          <a:p>
            <a:pPr lvl="1" algn="just" fontAlgn="auto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SzPct val="120000"/>
              <a:defRPr/>
            </a:pPr>
            <a:endParaRPr lang="es-ES" kern="0" dirty="0">
              <a:solidFill>
                <a:srgbClr val="000000"/>
              </a:solidFill>
              <a:cs typeface="Arial"/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F526FE0-1DD2-4D5F-9A0A-EDFDCE415154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8344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>
          <a:xfrm>
            <a:off x="907523" y="4465613"/>
            <a:ext cx="4990571" cy="54006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F526FE0-1DD2-4D5F-9A0A-EDFDCE415154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11</a:t>
            </a:fld>
            <a:endParaRPr lang="es-E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8344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>
              <a:defRPr/>
            </a:pPr>
            <a:fld id="{63E3D7C0-CD70-4C2D-A023-6B44451DD9D8}" type="slidenum">
              <a:rPr lang="es-ES"/>
              <a:pPr>
                <a:defRPr/>
              </a:pPr>
              <a:t>20</a:t>
            </a:fld>
            <a:endParaRPr lang="es-ES"/>
          </a:p>
        </p:txBody>
      </p:sp>
      <p:sp>
        <p:nvSpPr>
          <p:cNvPr id="425986" name="Rectangle 7"/>
          <p:cNvSpPr txBox="1">
            <a:spLocks noGrp="1" noChangeArrowheads="1"/>
          </p:cNvSpPr>
          <p:nvPr/>
        </p:nvSpPr>
        <p:spPr bwMode="auto">
          <a:xfrm>
            <a:off x="3857363" y="9443406"/>
            <a:ext cx="2948251" cy="495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643" tIns="45822" rIns="91643" bIns="45822" anchor="b"/>
          <a:lstStyle>
            <a:lvl1pPr defTabSz="915988" eaLnBrk="0" hangingPunct="0">
              <a:defRPr sz="2400" b="1">
                <a:solidFill>
                  <a:srgbClr val="FDD087"/>
                </a:solidFill>
                <a:latin typeface="Arial" pitchFamily="34" charset="0"/>
              </a:defRPr>
            </a:lvl1pPr>
            <a:lvl2pPr marL="742950" indent="-285750" defTabSz="915988" eaLnBrk="0" hangingPunct="0">
              <a:defRPr sz="2400" b="1">
                <a:solidFill>
                  <a:srgbClr val="FDD087"/>
                </a:solidFill>
                <a:latin typeface="Arial" pitchFamily="34" charset="0"/>
              </a:defRPr>
            </a:lvl2pPr>
            <a:lvl3pPr marL="1143000" indent="-228600" defTabSz="915988" eaLnBrk="0" hangingPunct="0">
              <a:defRPr sz="2400" b="1">
                <a:solidFill>
                  <a:srgbClr val="FDD087"/>
                </a:solidFill>
                <a:latin typeface="Arial" pitchFamily="34" charset="0"/>
              </a:defRPr>
            </a:lvl3pPr>
            <a:lvl4pPr marL="1600200" indent="-228600" defTabSz="915988" eaLnBrk="0" hangingPunct="0">
              <a:defRPr sz="2400" b="1">
                <a:solidFill>
                  <a:srgbClr val="FDD087"/>
                </a:solidFill>
                <a:latin typeface="Arial" pitchFamily="34" charset="0"/>
              </a:defRPr>
            </a:lvl4pPr>
            <a:lvl5pPr marL="2057400" indent="-228600" defTabSz="915988" eaLnBrk="0" hangingPunct="0">
              <a:defRPr sz="2400" b="1">
                <a:solidFill>
                  <a:srgbClr val="FDD087"/>
                </a:solidFill>
                <a:latin typeface="Arial" pitchFamily="34" charset="0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DD087"/>
                </a:solidFill>
                <a:latin typeface="Arial" pitchFamily="34" charset="0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DD087"/>
                </a:solidFill>
                <a:latin typeface="Arial" pitchFamily="34" charset="0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DD087"/>
                </a:solidFill>
                <a:latin typeface="Arial" pitchFamily="34" charset="0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DD087"/>
                </a:solidFill>
                <a:latin typeface="Arial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DB90800-EF61-4547-A104-D40C45251B38}" type="slidenum">
              <a:rPr lang="es-ES" sz="1200" b="0">
                <a:solidFill>
                  <a:prstClr val="black"/>
                </a:solidFill>
                <a:latin typeface="Times New Roman" pitchFamily="18" charset="0"/>
                <a:cs typeface="Arial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s-ES" sz="1200" b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425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72050" cy="3729038"/>
          </a:xfrm>
          <a:ln w="12700" cap="flat">
            <a:solidFill>
              <a:schemeClr val="tx1"/>
            </a:solidFill>
          </a:ln>
        </p:spPr>
      </p:sp>
      <p:sp>
        <p:nvSpPr>
          <p:cNvPr id="425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038" tIns="46223" rIns="94038" bIns="46223"/>
          <a:lstStyle/>
          <a:p>
            <a:endParaRPr lang="es-ES_tradnl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665E-C675-4059-8F6F-97EAC79D046A}" type="datetime1">
              <a:rPr lang="es-ES" smtClean="0"/>
              <a:pPr/>
              <a:t>08/10/2014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B7E-5E9E-4847-9E01-8DFACAC63D2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0384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C149A-C89F-4B70-9503-1D29B8B75BB5}" type="datetime1">
              <a:rPr lang="es-ES" smtClean="0"/>
              <a:pPr/>
              <a:t>08/10/2014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B7E-5E9E-4847-9E01-8DFACAC63D2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0225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73548-41CA-4072-9515-E9D090C1457D}" type="datetime1">
              <a:rPr lang="es-ES" smtClean="0"/>
              <a:pPr/>
              <a:t>08/10/2014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B7E-5E9E-4847-9E01-8DFACAC63D2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9833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B522D-F3AB-418A-ABD0-EA3206008AAC}" type="datetime1">
              <a:rPr lang="es-ES" smtClean="0"/>
              <a:pPr/>
              <a:t>08/10/2014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B7E-5E9E-4847-9E01-8DFACAC63D2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964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664A6-491A-4D68-BBC8-867AC8D8BF60}" type="datetime1">
              <a:rPr lang="es-ES" smtClean="0"/>
              <a:pPr/>
              <a:t>08/10/2014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B7E-5E9E-4847-9E01-8DFACAC63D2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6767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0EA5-5EA2-46AD-9BAA-D06491818BC5}" type="datetime1">
              <a:rPr lang="es-ES" smtClean="0"/>
              <a:pPr/>
              <a:t>08/10/2014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B7E-5E9E-4847-9E01-8DFACAC63D2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3822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D91BE-77FA-430E-8A55-A73F40F678C5}" type="datetime1">
              <a:rPr lang="es-ES" smtClean="0"/>
              <a:pPr/>
              <a:t>08/10/2014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B7E-5E9E-4847-9E01-8DFACAC63D2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7301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F1511-19CC-4D01-BA0B-C5F40FB5125C}" type="datetime1">
              <a:rPr lang="es-ES" smtClean="0"/>
              <a:pPr/>
              <a:t>08/10/2014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B7E-5E9E-4847-9E01-8DFACAC63D2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1707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A3B49-710E-4BB5-B141-7E193FE13D1E}" type="datetime1">
              <a:rPr lang="es-ES" smtClean="0"/>
              <a:pPr/>
              <a:t>08/10/2014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B7E-5E9E-4847-9E01-8DFACAC63D2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9527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F82EC-8E53-4412-B2F4-32359C43FAD4}" type="datetime1">
              <a:rPr lang="es-ES" smtClean="0"/>
              <a:pPr/>
              <a:t>08/10/2014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B7E-5E9E-4847-9E01-8DFACAC63D2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7079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60406-5E56-4372-86EC-761F049184C6}" type="datetime1">
              <a:rPr lang="es-ES" smtClean="0"/>
              <a:pPr/>
              <a:t>08/10/2014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B7E-5E9E-4847-9E01-8DFACAC63D2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16891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7164288" y="6378699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C1F38F1-25D0-4BEA-8BBA-47CFF73C10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 rot="5400000">
            <a:off x="-3028900" y="3001516"/>
            <a:ext cx="6885384" cy="827584"/>
          </a:xfrm>
          <a:prstGeom prst="rect">
            <a:avLst/>
          </a:prstGeom>
          <a:solidFill>
            <a:srgbClr val="9E1B3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 sz="1800" b="0">
              <a:solidFill>
                <a:srgbClr val="9E1B34"/>
              </a:solidFill>
              <a:latin typeface="Arial" pitchFamily="34" charset="0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7461448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sz="1800" b="0" dirty="0">
              <a:solidFill>
                <a:prstClr val="black">
                  <a:tint val="75000"/>
                </a:prstClr>
              </a:solidFill>
              <a:cs typeface="+mn-cs"/>
            </a:endParaRPr>
          </a:p>
        </p:txBody>
      </p:sp>
      <p:pic>
        <p:nvPicPr>
          <p:cNvPr id="11" name="Picture 4" descr="https://portico.ico.red/portico/descargas/paginas/7631105_Logo%20ICO%20color%203%20x%201,86%20cm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6" y="6378699"/>
            <a:ext cx="702629" cy="434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9175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9 Imagen" descr="plantillas ppt Ico-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19672" y="3786609"/>
            <a:ext cx="6838528" cy="1470025"/>
          </a:xfrm>
        </p:spPr>
        <p:txBody>
          <a:bodyPr anchor="b">
            <a:normAutofit/>
          </a:bodyPr>
          <a:lstStyle>
            <a:lvl1pPr marL="0" indent="0">
              <a:defRPr sz="3600" cap="all" baseline="0">
                <a:solidFill>
                  <a:srgbClr val="A20032"/>
                </a:solidFill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19672" y="5229200"/>
            <a:ext cx="6152728" cy="432048"/>
          </a:xfrm>
        </p:spPr>
        <p:txBody>
          <a:bodyPr lIns="90000" anchor="ctr">
            <a:norm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 dirty="0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>
          <a:xfrm>
            <a:off x="4356100" y="6381750"/>
            <a:ext cx="2133600" cy="365125"/>
          </a:xfrm>
        </p:spPr>
        <p:txBody>
          <a:bodyPr/>
          <a:lstStyle>
            <a:lvl1pPr algn="l">
              <a:defRPr sz="11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C34B8044-FFC3-482D-8947-8D14BF1CB8F6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23A5554-EA4E-42D5-BC3A-73A2257964A0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1681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50912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50912" y="1700808"/>
            <a:ext cx="8229600" cy="4425355"/>
          </a:xfrm>
        </p:spPr>
        <p:txBody>
          <a:bodyPr/>
          <a:lstStyle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3733800" y="6308725"/>
            <a:ext cx="2133600" cy="365125"/>
          </a:xfrm>
        </p:spPr>
        <p:txBody>
          <a:bodyPr/>
          <a:lstStyle>
            <a:lvl1pPr>
              <a:defRPr sz="11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1CF64C29-7E90-44F7-9766-58E2A0DBE394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71550" y="6308725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B49136A6-0707-4209-B0DF-34CA17CBC702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2352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20080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20080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3733800" y="6376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B9EDF0-8D59-4B35-81B2-6F02643033EB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7155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E4925-5829-4039-A558-D651656B85F3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4507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8904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878904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69904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3733800" y="6376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F6C4CF-EE86-4DBA-8108-046E63E0645A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00113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7059D-F454-4305-AC42-9B20160460A0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8943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7584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27584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827584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1540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1540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3806825" y="6376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FD7776-6B72-44C2-9BD7-AE40070A63F0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00113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DCB34-A201-46BD-98C1-43F00484C07A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3681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8904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FFAB0-2C0E-481F-8E5F-0398DBE51D67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093B955-A6E6-4811-923F-97067A3DF1DC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7971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B8809-C583-4DB8-8C22-8832412A0CC2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98C81-301F-4C61-8831-B315D1F9F5EF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2144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89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96754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78904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96461-3D6B-4946-94BF-22C18E2E04A8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00113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2AEA5-52CA-4759-985B-573D7CB569F0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6547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022725" y="6376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3FF008-0E0C-4DE4-9A0E-3E81428076D7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7155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232DB-CAE6-4C7A-B5B6-3D34E9D3AA13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8634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8904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78904" y="1700808"/>
            <a:ext cx="8229600" cy="442535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3733800" y="6376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54AFB4-7463-43CE-8F99-9777AEC120D2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00113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31B9A-7D87-4D4A-8042-A09F9E3A0800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6808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8D868-5BAB-4F9A-8F69-445CA361D439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DBCAE-5546-4A4E-BDF4-A2B07217883B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5774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7164288" y="6378699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C1F38F1-25D0-4BEA-8BBA-47CFF73C10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 rot="5400000">
            <a:off x="-3028900" y="3001516"/>
            <a:ext cx="6885384" cy="827584"/>
          </a:xfrm>
          <a:prstGeom prst="rect">
            <a:avLst/>
          </a:prstGeom>
          <a:solidFill>
            <a:srgbClr val="9E1B3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 sz="1800" b="0">
              <a:solidFill>
                <a:srgbClr val="9E1B34"/>
              </a:solidFill>
              <a:latin typeface="Arial" pitchFamily="34" charset="0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7461448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sz="1800" b="0" dirty="0">
              <a:solidFill>
                <a:prstClr val="black">
                  <a:tint val="75000"/>
                </a:prstClr>
              </a:solidFill>
              <a:cs typeface="+mn-cs"/>
            </a:endParaRPr>
          </a:p>
        </p:txBody>
      </p:sp>
      <p:pic>
        <p:nvPicPr>
          <p:cNvPr id="11" name="Picture 4" descr="https://portico.ico.red/portico/descargas/paginas/7631105_Logo%20ICO%20color%203%20x%201,86%20cm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6" y="6378699"/>
            <a:ext cx="702629" cy="434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37360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9 Imagen" descr="plantillas ppt Ico-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19672" y="3786609"/>
            <a:ext cx="6838528" cy="1470025"/>
          </a:xfrm>
        </p:spPr>
        <p:txBody>
          <a:bodyPr anchor="b">
            <a:normAutofit/>
          </a:bodyPr>
          <a:lstStyle>
            <a:lvl1pPr marL="0" indent="0">
              <a:defRPr sz="3600" cap="all" baseline="0">
                <a:solidFill>
                  <a:srgbClr val="A20032"/>
                </a:solidFill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19672" y="5229200"/>
            <a:ext cx="6152728" cy="432048"/>
          </a:xfrm>
        </p:spPr>
        <p:txBody>
          <a:bodyPr lIns="90000" anchor="ctr">
            <a:norm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 dirty="0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>
          <a:xfrm>
            <a:off x="4356100" y="6381750"/>
            <a:ext cx="2133600" cy="365125"/>
          </a:xfrm>
        </p:spPr>
        <p:txBody>
          <a:bodyPr/>
          <a:lstStyle>
            <a:lvl1pPr algn="l">
              <a:defRPr sz="11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AA1BEDC6-7775-453E-8CCB-F085A582518D}" type="datetime1">
              <a:rPr lang="es-ES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23A5554-EA4E-42D5-BC3A-73A2257964A0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819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50912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50912" y="1700808"/>
            <a:ext cx="8229600" cy="4425355"/>
          </a:xfrm>
        </p:spPr>
        <p:txBody>
          <a:bodyPr/>
          <a:lstStyle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3733800" y="6308725"/>
            <a:ext cx="2133600" cy="365125"/>
          </a:xfrm>
        </p:spPr>
        <p:txBody>
          <a:bodyPr/>
          <a:lstStyle>
            <a:lvl1pPr>
              <a:defRPr sz="11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CF73CA30-F9D7-44F8-ABC5-1A2AE943D42D}" type="datetime1">
              <a:rPr lang="es-ES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71550" y="6308725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r>
              <a:rPr lang="es-ES" smtClean="0">
                <a:solidFill>
                  <a:prstClr val="black"/>
                </a:solidFill>
                <a:cs typeface="Arial" charset="0"/>
              </a:rPr>
              <a:t>28/09/2012</a:t>
            </a:r>
            <a:endParaRPr lang="es-E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B49136A6-0707-4209-B0DF-34CA17CBC702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96847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20080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20080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3733800" y="6376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56F2E7-C4B5-4B5D-BAFD-984DA361008E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7155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r>
              <a:rPr lang="es-ES" smtClean="0">
                <a:solidFill>
                  <a:prstClr val="black"/>
                </a:solidFill>
                <a:cs typeface="Arial" charset="0"/>
              </a:rPr>
              <a:t>28/09/2012</a:t>
            </a:r>
            <a:endParaRPr lang="es-E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E4925-5829-4039-A558-D651656B85F3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6673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8904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878904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69904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3733800" y="6376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563DF8-870D-43E7-B651-23FB6992C809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00113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r>
              <a:rPr lang="es-ES" smtClean="0">
                <a:solidFill>
                  <a:prstClr val="black"/>
                </a:solidFill>
                <a:cs typeface="Arial" charset="0"/>
              </a:rPr>
              <a:t>28/09/2012</a:t>
            </a:r>
            <a:endParaRPr lang="es-E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7059D-F454-4305-AC42-9B20160460A0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57848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7584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27584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827584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1540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1540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3806825" y="6376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A7D6C-553E-44BE-AEFD-7FDF06759F27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00113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r>
              <a:rPr lang="es-ES" smtClean="0">
                <a:solidFill>
                  <a:prstClr val="black"/>
                </a:solidFill>
                <a:cs typeface="Arial" charset="0"/>
              </a:rPr>
              <a:t>28/09/2012</a:t>
            </a:r>
            <a:endParaRPr lang="es-E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DCB34-A201-46BD-98C1-43F00484C07A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071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8904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EC081-2FE6-4969-8171-0D570DD52F25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ES" smtClean="0">
                <a:solidFill>
                  <a:prstClr val="black"/>
                </a:solidFill>
                <a:cs typeface="Arial" charset="0"/>
              </a:rPr>
              <a:t>28/09/2012</a:t>
            </a:r>
            <a:endParaRPr lang="es-E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093B955-A6E6-4811-923F-97067A3DF1DC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79961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A8BE4-6370-4D79-AB89-D229C4021AB7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ES" smtClean="0">
                <a:solidFill>
                  <a:prstClr val="black"/>
                </a:solidFill>
                <a:cs typeface="Arial" charset="0"/>
              </a:rPr>
              <a:t>28/09/2012</a:t>
            </a:r>
            <a:endParaRPr lang="es-E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98C81-301F-4C61-8831-B315D1F9F5EF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50193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89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96754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78904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494F2-D52D-40A9-8ACB-CD0041E5145A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00113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r>
              <a:rPr lang="es-ES" smtClean="0">
                <a:solidFill>
                  <a:prstClr val="black"/>
                </a:solidFill>
                <a:cs typeface="Arial" charset="0"/>
              </a:rPr>
              <a:t>28/09/2012</a:t>
            </a:r>
            <a:endParaRPr lang="es-E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2AEA5-52CA-4759-985B-573D7CB569F0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341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022725" y="6376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E97E12-79CD-4B8A-BD86-384EB9C289FA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7155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r>
              <a:rPr lang="es-ES" smtClean="0">
                <a:solidFill>
                  <a:prstClr val="black"/>
                </a:solidFill>
                <a:cs typeface="Arial" charset="0"/>
              </a:rPr>
              <a:t>28/09/2012</a:t>
            </a:r>
            <a:endParaRPr lang="es-E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232DB-CAE6-4C7A-B5B6-3D34E9D3AA13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6041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8904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78904" y="1700808"/>
            <a:ext cx="8229600" cy="442535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3733800" y="6376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3ABC99-F301-445E-BA90-661A93ACB51F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00113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r>
              <a:rPr lang="es-ES" smtClean="0">
                <a:solidFill>
                  <a:prstClr val="black"/>
                </a:solidFill>
                <a:cs typeface="Arial" charset="0"/>
              </a:rPr>
              <a:t>28/09/2012</a:t>
            </a:r>
            <a:endParaRPr lang="es-E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31B9A-7D87-4D4A-8042-A09F9E3A0800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45738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CC0FE-DA57-4F38-A5F8-42B74DB01F39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ES" smtClean="0">
                <a:solidFill>
                  <a:prstClr val="black"/>
                </a:solidFill>
                <a:cs typeface="Arial" charset="0"/>
              </a:rPr>
              <a:t>28/09/2012</a:t>
            </a:r>
            <a:endParaRPr lang="es-E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DBCAE-5546-4A4E-BDF4-A2B07217883B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40054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6"/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7164288" y="6378699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C1F38F1-25D0-4BEA-8BBA-47CFF73C10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 rot="5400000">
            <a:off x="-3028900" y="3001516"/>
            <a:ext cx="6885384" cy="827584"/>
          </a:xfrm>
          <a:prstGeom prst="rect">
            <a:avLst/>
          </a:prstGeom>
          <a:solidFill>
            <a:srgbClr val="9E1B3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9E1B34"/>
              </a:solidFill>
              <a:cs typeface="Arial" charset="0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7461448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>
                <a:solidFill>
                  <a:prstClr val="black">
                    <a:tint val="75000"/>
                  </a:prstClr>
                </a:solidFill>
                <a:cs typeface="Arial" charset="0"/>
              </a:rPr>
              <a:t>28/09/2012</a:t>
            </a:r>
            <a:endParaRPr lang="en-US" dirty="0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  <p:pic>
        <p:nvPicPr>
          <p:cNvPr id="11" name="Picture 4" descr="https://portico.ico.red/portico/descargas/paginas/7631105_Logo%20ICO%20color%203%20x%201,86%20cm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6" y="6378699"/>
            <a:ext cx="702629" cy="434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31564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9 Imagen" descr="plantillas ppt Ico-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19672" y="3786609"/>
            <a:ext cx="6838528" cy="1470025"/>
          </a:xfrm>
        </p:spPr>
        <p:txBody>
          <a:bodyPr anchor="b">
            <a:normAutofit/>
          </a:bodyPr>
          <a:lstStyle>
            <a:lvl1pPr marL="0" indent="0">
              <a:defRPr sz="3600" cap="all" baseline="0">
                <a:solidFill>
                  <a:srgbClr val="A2003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19672" y="5229200"/>
            <a:ext cx="6152728" cy="432048"/>
          </a:xfrm>
        </p:spPr>
        <p:txBody>
          <a:bodyPr lIns="90000" anchor="ctr">
            <a:normAutofit/>
          </a:bodyPr>
          <a:lstStyle>
            <a:lvl1pPr marL="0" indent="0" algn="l">
              <a:buNone/>
              <a:defRPr sz="1600" b="1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 dirty="0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>
          <a:xfrm>
            <a:off x="4356100" y="6381750"/>
            <a:ext cx="2133600" cy="365125"/>
          </a:xfrm>
        </p:spPr>
        <p:txBody>
          <a:bodyPr/>
          <a:lstStyle>
            <a:lvl1pPr algn="l">
              <a:defRPr sz="11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D016F6B-BB86-45D6-BE52-50EAA5CB6790}" type="datetime1">
              <a:rPr lang="es-ES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23A5554-EA4E-42D5-BC3A-73A2257964A0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26584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50912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50912" y="1700808"/>
            <a:ext cx="8229600" cy="4425355"/>
          </a:xfrm>
        </p:spPr>
        <p:txBody>
          <a:bodyPr/>
          <a:lstStyle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3733800" y="6308725"/>
            <a:ext cx="2133600" cy="365125"/>
          </a:xfrm>
        </p:spPr>
        <p:txBody>
          <a:bodyPr/>
          <a:lstStyle>
            <a:lvl1pPr>
              <a:defRPr sz="11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A2A7F75C-63EC-48FE-ADAD-EEB849DCD636}" type="datetime1">
              <a:rPr lang="es-ES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71550" y="6308725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fld id="{57236334-BA2F-42D1-A964-399B1B1D7A5E}" type="datetime1">
              <a:rPr lang="es-ES" sz="2400" b="1" smtClean="0">
                <a:solidFill>
                  <a:srgbClr val="FDD087"/>
                </a:solidFill>
                <a:cs typeface="Arial" charset="0"/>
              </a:rPr>
              <a:pPr>
                <a:defRPr/>
              </a:pPr>
              <a:t>08/10/2014</a:t>
            </a:fld>
            <a:endParaRPr lang="es-ES" sz="2400" b="1">
              <a:solidFill>
                <a:srgbClr val="FDD087"/>
              </a:solidFill>
              <a:cs typeface="Arial" charset="0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B49136A6-0707-4209-B0DF-34CA17CBC702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55949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20080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20080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3733800" y="6376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DF2262-DD2D-46DD-AA2D-D8D5878A085E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7155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fld id="{57236334-BA2F-42D1-A964-399B1B1D7A5E}" type="datetime1">
              <a:rPr lang="es-ES" sz="2400" b="1" smtClean="0">
                <a:solidFill>
                  <a:srgbClr val="FDD087"/>
                </a:solidFill>
                <a:cs typeface="Arial" charset="0"/>
              </a:rPr>
              <a:pPr>
                <a:defRPr/>
              </a:pPr>
              <a:t>08/10/2014</a:t>
            </a:fld>
            <a:endParaRPr lang="es-ES" sz="2400" b="1">
              <a:solidFill>
                <a:srgbClr val="FDD087"/>
              </a:solidFill>
              <a:cs typeface="Arial" charset="0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E4925-5829-4039-A558-D651656B85F3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30342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8904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878904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69904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3733800" y="6376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F709A-FE2D-4ECA-8211-F8C4CF6DD6C5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00113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fld id="{57236334-BA2F-42D1-A964-399B1B1D7A5E}" type="datetime1">
              <a:rPr lang="es-ES" sz="2400" b="1" smtClean="0">
                <a:solidFill>
                  <a:srgbClr val="FDD087"/>
                </a:solidFill>
                <a:cs typeface="Arial" charset="0"/>
              </a:rPr>
              <a:pPr>
                <a:defRPr/>
              </a:pPr>
              <a:t>08/10/2014</a:t>
            </a:fld>
            <a:endParaRPr lang="es-ES" sz="2400" b="1">
              <a:solidFill>
                <a:srgbClr val="FDD087"/>
              </a:solidFill>
              <a:cs typeface="Arial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7059D-F454-4305-AC42-9B20160460A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92667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7584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27584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827584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1540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1540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3806825" y="6376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3945E-972A-471D-8D37-63962CD524B8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00113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fld id="{57236334-BA2F-42D1-A964-399B1B1D7A5E}" type="datetime1">
              <a:rPr lang="es-ES" sz="2400" b="1" smtClean="0">
                <a:solidFill>
                  <a:srgbClr val="FDD087"/>
                </a:solidFill>
                <a:cs typeface="Arial" charset="0"/>
              </a:rPr>
              <a:pPr>
                <a:defRPr/>
              </a:pPr>
              <a:t>08/10/2014</a:t>
            </a:fld>
            <a:endParaRPr lang="es-ES" sz="2400" b="1">
              <a:solidFill>
                <a:srgbClr val="FDD087"/>
              </a:solidFill>
              <a:cs typeface="Arial" charset="0"/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DCB34-A201-46BD-98C1-43F00484C07A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39609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8904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5E6DF-D563-458C-8646-D40B5F8D519F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7236334-BA2F-42D1-A964-399B1B1D7A5E}" type="datetime1">
              <a:rPr lang="es-ES" sz="2400" b="1" smtClean="0">
                <a:solidFill>
                  <a:srgbClr val="FDD087"/>
                </a:solidFill>
                <a:cs typeface="Arial" charset="0"/>
              </a:rPr>
              <a:pPr>
                <a:defRPr/>
              </a:pPr>
              <a:t>08/10/2014</a:t>
            </a:fld>
            <a:endParaRPr lang="es-ES" sz="2400" b="1" dirty="0">
              <a:solidFill>
                <a:srgbClr val="FDD087"/>
              </a:solidFill>
              <a:cs typeface="Arial" charset="0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093B955-A6E6-4811-923F-97067A3DF1DC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5951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BF7B7-0970-43B6-A64F-D3853BEA1B8D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7236334-BA2F-42D1-A964-399B1B1D7A5E}" type="datetime1">
              <a:rPr lang="es-ES" sz="2400" b="1" smtClean="0">
                <a:solidFill>
                  <a:srgbClr val="FDD087"/>
                </a:solidFill>
                <a:cs typeface="Arial" charset="0"/>
              </a:rPr>
              <a:pPr>
                <a:defRPr/>
              </a:pPr>
              <a:t>08/10/2014</a:t>
            </a:fld>
            <a:endParaRPr lang="es-ES" sz="2400" b="1" dirty="0">
              <a:solidFill>
                <a:srgbClr val="FDD087"/>
              </a:solidFill>
              <a:cs typeface="Arial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98C81-301F-4C61-8831-B315D1F9F5EF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93343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89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96754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78904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766B7-5A10-406F-A079-E6F72CF1FD0E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00113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fld id="{57236334-BA2F-42D1-A964-399B1B1D7A5E}" type="datetime1">
              <a:rPr lang="es-ES" sz="2400" b="1" smtClean="0">
                <a:solidFill>
                  <a:srgbClr val="FDD087"/>
                </a:solidFill>
                <a:cs typeface="Arial" charset="0"/>
              </a:rPr>
              <a:pPr>
                <a:defRPr/>
              </a:pPr>
              <a:t>08/10/2014</a:t>
            </a:fld>
            <a:endParaRPr lang="es-ES" sz="2400" b="1">
              <a:solidFill>
                <a:srgbClr val="FDD087"/>
              </a:solidFill>
              <a:cs typeface="Arial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2AEA5-52CA-4759-985B-573D7CB569F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79120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022725" y="6376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75CA6-AB06-4AF2-B450-1CF2BA68C891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7155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fld id="{57236334-BA2F-42D1-A964-399B1B1D7A5E}" type="datetime1">
              <a:rPr lang="es-ES" sz="2400" b="1" smtClean="0">
                <a:solidFill>
                  <a:srgbClr val="FDD087"/>
                </a:solidFill>
                <a:cs typeface="Arial" charset="0"/>
              </a:rPr>
              <a:pPr>
                <a:defRPr/>
              </a:pPr>
              <a:t>08/10/2014</a:t>
            </a:fld>
            <a:endParaRPr lang="es-ES" sz="2400" b="1">
              <a:solidFill>
                <a:srgbClr val="FDD087"/>
              </a:solidFill>
              <a:cs typeface="Arial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232DB-CAE6-4C7A-B5B6-3D34E9D3AA13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53151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8904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78904" y="1700808"/>
            <a:ext cx="8229600" cy="442535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3733800" y="6376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240AFF-005F-479C-822F-17E734E42073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00113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fld id="{57236334-BA2F-42D1-A964-399B1B1D7A5E}" type="datetime1">
              <a:rPr lang="es-ES" sz="2400" b="1" smtClean="0">
                <a:solidFill>
                  <a:srgbClr val="FDD087"/>
                </a:solidFill>
                <a:cs typeface="Arial" charset="0"/>
              </a:rPr>
              <a:pPr>
                <a:defRPr/>
              </a:pPr>
              <a:t>08/10/2014</a:t>
            </a:fld>
            <a:endParaRPr lang="es-ES" sz="2400" b="1">
              <a:solidFill>
                <a:srgbClr val="FDD087"/>
              </a:solidFill>
              <a:cs typeface="Arial" charset="0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31B9A-7D87-4D4A-8042-A09F9E3A0800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95820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91282-F61A-4BDD-BEB2-B640A68AE0E7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7236334-BA2F-42D1-A964-399B1B1D7A5E}" type="datetime1">
              <a:rPr lang="es-ES" sz="2400" b="1" smtClean="0">
                <a:solidFill>
                  <a:srgbClr val="FDD087"/>
                </a:solidFill>
                <a:cs typeface="Arial" charset="0"/>
              </a:rPr>
              <a:pPr>
                <a:defRPr/>
              </a:pPr>
              <a:t>08/10/2014</a:t>
            </a:fld>
            <a:endParaRPr lang="es-ES" sz="2400" b="1" dirty="0">
              <a:solidFill>
                <a:srgbClr val="FDD087"/>
              </a:solidFill>
              <a:cs typeface="Arial" charset="0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DBCAE-5546-4A4E-BDF4-A2B07217883B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66582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CF2B1-D06B-4493-BF53-6989FB6FEAD8}" type="datetime1">
              <a:rPr lang="es-ES" smtClean="0"/>
              <a:pPr/>
              <a:t>08/10/2014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B1B7E-5E9E-4847-9E01-8DFACAC63D2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322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900113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879475" y="1700213"/>
            <a:ext cx="8229600" cy="442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348038" y="630872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5A8E03A-1FD5-4AB0-A225-62127B860969}" type="datetime1">
              <a:rPr lang="es-ES" smtClean="0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511260F7-4554-4C83-AB44-0873CCA5DE2D}" type="slidenum">
              <a:rPr lang="es-ES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 rot="5400000">
            <a:off x="-3015456" y="3015456"/>
            <a:ext cx="6858000" cy="827088"/>
          </a:xfrm>
          <a:prstGeom prst="rect">
            <a:avLst/>
          </a:prstGeom>
          <a:solidFill>
            <a:srgbClr val="9E1B3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solidFill>
                <a:prstClr val="black"/>
              </a:solidFill>
              <a:latin typeface="Arial" pitchFamily="34" charset="0"/>
            </a:endParaRPr>
          </a:p>
        </p:txBody>
      </p:sp>
      <p:pic>
        <p:nvPicPr>
          <p:cNvPr id="1031" name="Picture 4" descr="https://portico.ico.red/portico/descargas/paginas/7631105_Logo%20ICO%20color%203%20x%201,86%20cm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1438" y="6308725"/>
            <a:ext cx="70167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71439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85" r:id="rId12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6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Arial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Arial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Arial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900113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879475" y="1700213"/>
            <a:ext cx="8229600" cy="442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348038" y="630872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384AB62-EAC3-49FC-8799-8B5636319E6D}" type="datetime1">
              <a:rPr lang="es-ES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511260F7-4554-4C83-AB44-0873CCA5DE2D}" type="slidenum">
              <a:rPr lang="es-ES">
                <a:solidFill>
                  <a:prstClr val="black"/>
                </a:solidFill>
                <a:cs typeface="Arial" charset="0"/>
              </a:rPr>
              <a:pPr>
                <a:defRPr/>
              </a:pPr>
              <a:t>‹Nº›</a:t>
            </a:fld>
            <a:endParaRPr lang="es-ES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 rot="5400000">
            <a:off x="-3015456" y="3015456"/>
            <a:ext cx="6858000" cy="827088"/>
          </a:xfrm>
          <a:prstGeom prst="rect">
            <a:avLst/>
          </a:prstGeom>
          <a:solidFill>
            <a:srgbClr val="9E1B3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>
              <a:solidFill>
                <a:prstClr val="black"/>
              </a:solidFill>
              <a:cs typeface="Arial" charset="0"/>
            </a:endParaRPr>
          </a:p>
        </p:txBody>
      </p:sp>
      <p:pic>
        <p:nvPicPr>
          <p:cNvPr id="1031" name="Picture 4" descr="https://portico.ico.red/portico/descargas/paginas/7631105_Logo%20ICO%20color%203%20x%201,86%20cm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1438" y="6308725"/>
            <a:ext cx="70167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19778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6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Arial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Arial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Arial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900113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879475" y="1700213"/>
            <a:ext cx="8229600" cy="442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348038" y="630872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4DAFEC6-504A-44F3-818F-B7494EE6A820}" type="datetime1">
              <a:rPr lang="es-ES" b="1">
                <a:solidFill>
                  <a:prstClr val="black"/>
                </a:solidFill>
              </a:rPr>
              <a:pPr>
                <a:defRPr/>
              </a:pPr>
              <a:t>08/10/2014</a:t>
            </a:fld>
            <a:endParaRPr lang="es-ES" b="1" dirty="0">
              <a:solidFill>
                <a:prstClr val="black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511260F7-4554-4C83-AB44-0873CCA5DE2D}" type="slidenum">
              <a:rPr lang="es-ES" b="1">
                <a:solidFill>
                  <a:prstClr val="black"/>
                </a:solidFill>
                <a:cs typeface="Arial" charset="0"/>
              </a:rPr>
              <a:pPr>
                <a:defRPr/>
              </a:pPr>
              <a:t>‹Nº›</a:t>
            </a:fld>
            <a:endParaRPr lang="es-ES" b="1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 rot="5400000">
            <a:off x="-3015456" y="3015456"/>
            <a:ext cx="6858000" cy="827088"/>
          </a:xfrm>
          <a:prstGeom prst="rect">
            <a:avLst/>
          </a:prstGeom>
          <a:solidFill>
            <a:srgbClr val="9E1B3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 sz="2400" b="1">
              <a:solidFill>
                <a:srgbClr val="FDD087"/>
              </a:solidFill>
              <a:latin typeface="Arial" pitchFamily="34" charset="0"/>
              <a:cs typeface="Arial" charset="0"/>
            </a:endParaRPr>
          </a:p>
        </p:txBody>
      </p:sp>
      <p:pic>
        <p:nvPicPr>
          <p:cNvPr id="1031" name="Picture 4" descr="https://portico.ico.red/portico/descargas/paginas/7631105_Logo%20ICO%20color%203%20x%201,86%20cm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1438" y="6308725"/>
            <a:ext cx="70167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52516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Arial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87624" y="4005064"/>
            <a:ext cx="7956376" cy="1470025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dirty="0"/>
              <a:t>Foro de Financiación a la Innovación</a:t>
            </a:r>
            <a:r>
              <a:rPr lang="es-ES" dirty="0" smtClean="0">
                <a:solidFill>
                  <a:srgbClr val="9E1B34"/>
                </a:solidFill>
                <a:latin typeface="+mn-lt"/>
              </a:rPr>
              <a:t/>
            </a:r>
            <a:br>
              <a:rPr lang="es-ES" dirty="0" smtClean="0">
                <a:solidFill>
                  <a:srgbClr val="9E1B34"/>
                </a:solidFill>
                <a:latin typeface="+mn-lt"/>
              </a:rPr>
            </a:br>
            <a:r>
              <a:rPr lang="pt-BR" dirty="0">
                <a:solidFill>
                  <a:srgbClr val="9E1B34"/>
                </a:solidFill>
                <a:latin typeface="+mn-lt"/>
              </a:rPr>
              <a:t/>
            </a:r>
            <a:br>
              <a:rPr lang="pt-BR" dirty="0">
                <a:solidFill>
                  <a:srgbClr val="9E1B34"/>
                </a:solidFill>
                <a:latin typeface="+mn-lt"/>
              </a:rPr>
            </a:br>
            <a:r>
              <a:rPr lang="pt-BR" dirty="0" smtClean="0">
                <a:solidFill>
                  <a:srgbClr val="9E1B34"/>
                </a:solidFill>
                <a:latin typeface="+mn-lt"/>
              </a:rPr>
              <a:t>Líneas </a:t>
            </a:r>
            <a:r>
              <a:rPr lang="pt-BR" dirty="0">
                <a:solidFill>
                  <a:srgbClr val="9E1B34"/>
                </a:solidFill>
                <a:latin typeface="+mn-lt"/>
              </a:rPr>
              <a:t>ICO </a:t>
            </a:r>
            <a:r>
              <a:rPr lang="pt-BR" dirty="0" smtClean="0">
                <a:solidFill>
                  <a:srgbClr val="9E1B34"/>
                </a:solidFill>
                <a:latin typeface="+mn-lt"/>
              </a:rPr>
              <a:t>2014</a:t>
            </a:r>
            <a:endParaRPr lang="pt-BR" dirty="0">
              <a:solidFill>
                <a:srgbClr val="9E1B34"/>
              </a:solidFill>
              <a:latin typeface="+mn-lt"/>
            </a:endParaRPr>
          </a:p>
        </p:txBody>
      </p:sp>
      <p:sp>
        <p:nvSpPr>
          <p:cNvPr id="13315" name="2 Subtítulo"/>
          <p:cNvSpPr>
            <a:spLocks noGrp="1"/>
          </p:cNvSpPr>
          <p:nvPr>
            <p:ph type="subTitle" idx="1"/>
          </p:nvPr>
        </p:nvSpPr>
        <p:spPr>
          <a:xfrm>
            <a:off x="2555776" y="5858865"/>
            <a:ext cx="6153150" cy="431800"/>
          </a:xfrm>
        </p:spPr>
        <p:txBody>
          <a:bodyPr>
            <a:normAutofit/>
          </a:bodyPr>
          <a:lstStyle/>
          <a:p>
            <a:pPr algn="r"/>
            <a:r>
              <a:rPr lang="es-ES" dirty="0" smtClean="0">
                <a:latin typeface="+mn-lt"/>
                <a:cs typeface="Arial" charset="0"/>
              </a:rPr>
              <a:t>Área de Atención al Cliente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588224" y="6237312"/>
            <a:ext cx="208823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s-ES" sz="1300" b="1" dirty="0" smtClean="0">
                <a:solidFill>
                  <a:prstClr val="black"/>
                </a:solidFill>
                <a:cs typeface="Arial" charset="0"/>
              </a:rPr>
              <a:t>   15 de septiembre </a:t>
            </a:r>
            <a:r>
              <a:rPr lang="es-ES" sz="1300" b="1" dirty="0" smtClean="0">
                <a:solidFill>
                  <a:prstClr val="black"/>
                </a:solidFill>
              </a:rPr>
              <a:t>de </a:t>
            </a:r>
            <a:r>
              <a:rPr lang="es-ES" sz="1300" b="1" dirty="0" smtClean="0">
                <a:solidFill>
                  <a:prstClr val="black"/>
                </a:solidFill>
                <a:cs typeface="Arial" charset="0"/>
              </a:rPr>
              <a:t>2014</a:t>
            </a:r>
            <a:endParaRPr lang="es-ES" sz="1300" b="1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04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038799" y="261020"/>
            <a:ext cx="72009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30000"/>
              </a:spcBef>
              <a:spcAft>
                <a:spcPct val="0"/>
              </a:spcAft>
              <a:buClr>
                <a:srgbClr val="CC0000"/>
              </a:buClr>
              <a:buFont typeface="ZapfDingbats" pitchFamily="82" charset="0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30000"/>
              </a:spcBef>
              <a:spcAft>
                <a:spcPct val="0"/>
              </a:spcAft>
              <a:buClr>
                <a:srgbClr val="CC0000"/>
              </a:buClr>
              <a:buFont typeface="ZapfDingbats" pitchFamily="82" charset="0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30000"/>
              </a:spcBef>
              <a:spcAft>
                <a:spcPct val="0"/>
              </a:spcAft>
              <a:buClr>
                <a:srgbClr val="CC0000"/>
              </a:buClr>
              <a:buFont typeface="ZapfDingbats" pitchFamily="82" charset="0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30000"/>
              </a:spcBef>
              <a:spcAft>
                <a:spcPct val="0"/>
              </a:spcAft>
              <a:buClr>
                <a:srgbClr val="CC0000"/>
              </a:buClr>
              <a:buFont typeface="ZapfDingbats" pitchFamily="82" charset="0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ICO:  funciones</a:t>
            </a:r>
            <a:endParaRPr lang="es-ES_tradnl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AutoShape 13"/>
          <p:cNvSpPr>
            <a:spLocks noChangeArrowheads="1"/>
          </p:cNvSpPr>
          <p:nvPr/>
        </p:nvSpPr>
        <p:spPr bwMode="auto">
          <a:xfrm rot="1741297">
            <a:off x="5125276" y="2567296"/>
            <a:ext cx="763264" cy="337721"/>
          </a:xfrm>
          <a:prstGeom prst="rightArrow">
            <a:avLst>
              <a:gd name="adj1" fmla="val 50000"/>
              <a:gd name="adj2" fmla="val 66368"/>
            </a:avLst>
          </a:prstGeom>
          <a:solidFill>
            <a:srgbClr val="FAFAFA"/>
          </a:solidFill>
          <a:ln w="0" algn="ctr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es-ES" sz="1800" b="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AutoShape 13"/>
          <p:cNvSpPr>
            <a:spLocks noChangeArrowheads="1"/>
          </p:cNvSpPr>
          <p:nvPr/>
        </p:nvSpPr>
        <p:spPr bwMode="auto">
          <a:xfrm rot="8999253">
            <a:off x="3638951" y="2567733"/>
            <a:ext cx="761472" cy="314325"/>
          </a:xfrm>
          <a:prstGeom prst="rightArrow">
            <a:avLst>
              <a:gd name="adj1" fmla="val 50000"/>
              <a:gd name="adj2" fmla="val 66236"/>
            </a:avLst>
          </a:prstGeom>
          <a:solidFill>
            <a:srgbClr val="FAFAFA"/>
          </a:solidFill>
          <a:ln w="0" algn="ctr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es-ES" sz="1800" b="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Rectangle 3"/>
          <p:cNvSpPr txBox="1">
            <a:spLocks noChangeArrowheads="1"/>
          </p:cNvSpPr>
          <p:nvPr/>
        </p:nvSpPr>
        <p:spPr>
          <a:xfrm>
            <a:off x="1038799" y="905594"/>
            <a:ext cx="8105200" cy="1422624"/>
          </a:xfrm>
          <a:prstGeom prst="rect">
            <a:avLst/>
          </a:prstGeom>
          <a:solidFill>
            <a:srgbClr val="FAFAFA"/>
          </a:solidFill>
          <a:ln w="3175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lIns="180000" tIns="180000" rIns="180000" bIns="180000"/>
          <a:lstStyle>
            <a:lvl1pPr marL="342900" indent="-342900" algn="l" rtl="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har char="–"/>
              <a:defRPr sz="1600" i="1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SzPct val="120000"/>
              <a:buFontTx/>
              <a:buNone/>
              <a:defRPr/>
            </a:pPr>
            <a:r>
              <a:rPr lang="es-ES" sz="1600" b="0" dirty="0" smtClean="0">
                <a:solidFill>
                  <a:prstClr val="black"/>
                </a:solidFill>
                <a:cs typeface="Arial" pitchFamily="34" charset="0"/>
              </a:rPr>
              <a:t>Son  funciones del ICO sostener y promover actividades económicas que contribuyan al </a:t>
            </a:r>
            <a:r>
              <a:rPr lang="es-ES" sz="1600" dirty="0" smtClean="0">
                <a:solidFill>
                  <a:prstClr val="black"/>
                </a:solidFill>
                <a:cs typeface="Arial" pitchFamily="34" charset="0"/>
              </a:rPr>
              <a:t>crecimiento</a:t>
            </a:r>
            <a:r>
              <a:rPr lang="es-ES" sz="1600" b="0" dirty="0" smtClean="0">
                <a:solidFill>
                  <a:prstClr val="black"/>
                </a:solidFill>
                <a:cs typeface="Arial" pitchFamily="34" charset="0"/>
              </a:rPr>
              <a:t> y a la mejora de la </a:t>
            </a:r>
            <a:r>
              <a:rPr lang="es-ES" sz="1600" dirty="0" smtClean="0">
                <a:solidFill>
                  <a:prstClr val="black"/>
                </a:solidFill>
                <a:cs typeface="Arial" pitchFamily="34" charset="0"/>
              </a:rPr>
              <a:t>distribución</a:t>
            </a:r>
            <a:r>
              <a:rPr lang="es-ES" sz="1600" b="0" dirty="0" smtClean="0">
                <a:solidFill>
                  <a:prstClr val="black"/>
                </a:solidFill>
                <a:cs typeface="Arial" pitchFamily="34" charset="0"/>
              </a:rPr>
              <a:t> de la riqueza nacional. Para alcanzar  estos objetivos  actúa cómo:</a:t>
            </a:r>
          </a:p>
        </p:txBody>
      </p:sp>
      <p:sp>
        <p:nvSpPr>
          <p:cNvPr id="2" name="1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C1F38F1-25D0-4BEA-8BBA-47CFF73C10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24" name="23 Grupo"/>
          <p:cNvGrpSpPr/>
          <p:nvPr/>
        </p:nvGrpSpPr>
        <p:grpSpPr>
          <a:xfrm>
            <a:off x="1331913" y="3167063"/>
            <a:ext cx="3008312" cy="2597150"/>
            <a:chOff x="1331913" y="3167063"/>
            <a:chExt cx="3008312" cy="2597150"/>
          </a:xfrm>
        </p:grpSpPr>
        <p:cxnSp>
          <p:nvCxnSpPr>
            <p:cNvPr id="27" name="24 Conector recto"/>
            <p:cNvCxnSpPr>
              <a:cxnSpLocks noChangeShapeType="1"/>
            </p:cNvCxnSpPr>
            <p:nvPr/>
          </p:nvCxnSpPr>
          <p:spPr bwMode="auto">
            <a:xfrm>
              <a:off x="1476375" y="4095750"/>
              <a:ext cx="0" cy="1503363"/>
            </a:xfrm>
            <a:prstGeom prst="line">
              <a:avLst/>
            </a:prstGeom>
            <a:noFill/>
            <a:ln w="254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8" name="26 Conector recto de flecha"/>
            <p:cNvCxnSpPr>
              <a:cxnSpLocks noChangeShapeType="1"/>
            </p:cNvCxnSpPr>
            <p:nvPr/>
          </p:nvCxnSpPr>
          <p:spPr bwMode="auto">
            <a:xfrm>
              <a:off x="1480259" y="4706938"/>
              <a:ext cx="261938" cy="0"/>
            </a:xfrm>
            <a:prstGeom prst="straightConnector1">
              <a:avLst/>
            </a:prstGeom>
            <a:noFill/>
            <a:ln w="25400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9" name="28 CuadroTexto"/>
            <p:cNvSpPr txBox="1"/>
            <p:nvPr/>
          </p:nvSpPr>
          <p:spPr>
            <a:xfrm>
              <a:off x="1331913" y="3167063"/>
              <a:ext cx="2952750" cy="89693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3175">
              <a:noFill/>
              <a:miter lim="800000"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>
              <a:defPPr>
                <a:defRPr lang="en-US"/>
              </a:defPPr>
              <a:lvl1pPr marL="342900" indent="-342900" algn="just">
                <a:lnSpc>
                  <a:spcPct val="130000"/>
                </a:lnSpc>
                <a:spcBef>
                  <a:spcPct val="20000"/>
                </a:spcBef>
                <a:buClrTx/>
                <a:buSzPct val="120000"/>
                <a:buFont typeface="Arial" pitchFamily="34" charset="0"/>
                <a:buChar char="•"/>
                <a:defRPr sz="1200" b="0">
                  <a:latin typeface="Candara" pitchFamily="34" charset="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har char="•"/>
                <a:defRPr>
                  <a:latin typeface="+mn-lt"/>
                </a:defRPr>
              </a:lvl2pPr>
              <a:lvl3pPr marL="1143000" indent="-228600">
                <a:lnSpc>
                  <a:spcPct val="130000"/>
                </a:lnSpc>
                <a:spcBef>
                  <a:spcPct val="20000"/>
                </a:spcBef>
                <a:buChar char="•"/>
                <a:defRPr sz="1600">
                  <a:latin typeface="+mn-lt"/>
                </a:defRPr>
              </a:lvl3pPr>
              <a:lvl4pPr marL="1600200" indent="-228600">
                <a:lnSpc>
                  <a:spcPct val="130000"/>
                </a:lnSpc>
                <a:spcBef>
                  <a:spcPct val="20000"/>
                </a:spcBef>
                <a:buChar char="–"/>
                <a:defRPr sz="1600" i="1">
                  <a:latin typeface="+mn-lt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latin typeface="+mn-lt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9pPr>
            </a:lstStyle>
            <a:p>
              <a:pPr>
                <a:defRPr/>
              </a:pPr>
              <a:endParaRPr lang="es-ES" dirty="0">
                <a:solidFill>
                  <a:prstClr val="black"/>
                </a:solidFill>
                <a:latin typeface="Arial" pitchFamily="34" charset="0"/>
              </a:endParaRPr>
            </a:p>
            <a:p>
              <a:pPr marL="0" indent="0" algn="ctr">
                <a:buFont typeface="Arial" pitchFamily="34" charset="0"/>
                <a:buNone/>
                <a:defRPr/>
              </a:pPr>
              <a:r>
                <a:rPr lang="es-ES" sz="1600" b="1" i="1" dirty="0" smtClean="0">
                  <a:solidFill>
                    <a:prstClr val="black"/>
                  </a:solidFill>
                  <a:latin typeface="Arial" pitchFamily="34" charset="0"/>
                </a:rPr>
                <a:t>Banco Público</a:t>
              </a:r>
              <a:endParaRPr lang="es-ES" dirty="0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30" name="29 CuadroTexto"/>
            <p:cNvSpPr txBox="1"/>
            <p:nvPr/>
          </p:nvSpPr>
          <p:spPr>
            <a:xfrm>
              <a:off x="1795463" y="4514850"/>
              <a:ext cx="2520950" cy="385763"/>
            </a:xfrm>
            <a:prstGeom prst="rect">
              <a:avLst/>
            </a:prstGeom>
            <a:solidFill>
              <a:srgbClr val="FAFAFA"/>
            </a:solidFill>
            <a:ln w="3175">
              <a:noFill/>
              <a:miter lim="800000"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>
              <a:defPPr>
                <a:defRPr lang="en-US"/>
              </a:defPPr>
              <a:lvl1pPr marL="342900" indent="-342900" algn="just">
                <a:lnSpc>
                  <a:spcPct val="130000"/>
                </a:lnSpc>
                <a:spcBef>
                  <a:spcPct val="20000"/>
                </a:spcBef>
                <a:buClrTx/>
                <a:buSzPct val="120000"/>
                <a:buFont typeface="Arial" pitchFamily="34" charset="0"/>
                <a:buChar char="•"/>
                <a:defRPr sz="1200" b="0">
                  <a:latin typeface="Candara" pitchFamily="34" charset="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har char="•"/>
                <a:defRPr>
                  <a:latin typeface="+mn-lt"/>
                </a:defRPr>
              </a:lvl2pPr>
              <a:lvl3pPr marL="1143000" indent="-228600">
                <a:lnSpc>
                  <a:spcPct val="130000"/>
                </a:lnSpc>
                <a:spcBef>
                  <a:spcPct val="20000"/>
                </a:spcBef>
                <a:buChar char="•"/>
                <a:defRPr sz="1600">
                  <a:latin typeface="+mn-lt"/>
                </a:defRPr>
              </a:lvl3pPr>
              <a:lvl4pPr marL="1600200" indent="-228600">
                <a:lnSpc>
                  <a:spcPct val="130000"/>
                </a:lnSpc>
                <a:spcBef>
                  <a:spcPct val="20000"/>
                </a:spcBef>
                <a:buChar char="–"/>
                <a:defRPr sz="1600" i="1">
                  <a:latin typeface="+mn-lt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latin typeface="+mn-lt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9pPr>
            </a:lstStyle>
            <a:p>
              <a:pPr marL="0" indent="0" algn="ctr">
                <a:buFont typeface="Arial" pitchFamily="34" charset="0"/>
                <a:buNone/>
                <a:defRPr/>
              </a:pPr>
              <a:r>
                <a:rPr lang="es-ES" sz="1400" dirty="0" smtClean="0">
                  <a:solidFill>
                    <a:prstClr val="black"/>
                  </a:solidFill>
                  <a:latin typeface="Arial" pitchFamily="34" charset="0"/>
                </a:rPr>
                <a:t>Líneas de mediación</a:t>
              </a:r>
              <a:endParaRPr lang="es-ES" sz="1400" dirty="0">
                <a:solidFill>
                  <a:prstClr val="black"/>
                </a:solidFill>
                <a:latin typeface="Arial" pitchFamily="34" charset="0"/>
              </a:endParaRPr>
            </a:p>
            <a:p>
              <a:pPr>
                <a:defRPr/>
              </a:pPr>
              <a:endParaRPr lang="es-ES" dirty="0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32" name="31 CuadroTexto"/>
            <p:cNvSpPr txBox="1"/>
            <p:nvPr/>
          </p:nvSpPr>
          <p:spPr>
            <a:xfrm>
              <a:off x="1819275" y="5316538"/>
              <a:ext cx="2520950" cy="447675"/>
            </a:xfrm>
            <a:prstGeom prst="rect">
              <a:avLst/>
            </a:prstGeom>
            <a:solidFill>
              <a:srgbClr val="FAFAFA"/>
            </a:solidFill>
            <a:ln w="3175">
              <a:noFill/>
              <a:miter lim="800000"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>
              <a:defPPr>
                <a:defRPr lang="en-US"/>
              </a:defPPr>
              <a:lvl1pPr marL="342900" indent="-342900" algn="just">
                <a:lnSpc>
                  <a:spcPct val="130000"/>
                </a:lnSpc>
                <a:spcBef>
                  <a:spcPct val="20000"/>
                </a:spcBef>
                <a:buClrTx/>
                <a:buSzPct val="120000"/>
                <a:buFont typeface="Arial" pitchFamily="34" charset="0"/>
                <a:buChar char="•"/>
                <a:defRPr sz="1200" b="0">
                  <a:latin typeface="Candara" pitchFamily="34" charset="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har char="•"/>
                <a:defRPr>
                  <a:latin typeface="+mn-lt"/>
                </a:defRPr>
              </a:lvl2pPr>
              <a:lvl3pPr marL="1143000" indent="-228600">
                <a:lnSpc>
                  <a:spcPct val="130000"/>
                </a:lnSpc>
                <a:spcBef>
                  <a:spcPct val="20000"/>
                </a:spcBef>
                <a:buChar char="•"/>
                <a:defRPr sz="1600">
                  <a:latin typeface="+mn-lt"/>
                </a:defRPr>
              </a:lvl3pPr>
              <a:lvl4pPr marL="1600200" indent="-228600">
                <a:lnSpc>
                  <a:spcPct val="130000"/>
                </a:lnSpc>
                <a:spcBef>
                  <a:spcPct val="20000"/>
                </a:spcBef>
                <a:buChar char="–"/>
                <a:defRPr sz="1600" i="1">
                  <a:latin typeface="+mn-lt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latin typeface="+mn-lt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9pPr>
            </a:lstStyle>
            <a:p>
              <a:pPr marL="0" indent="0" algn="ctr">
                <a:buFont typeface="Arial" pitchFamily="34" charset="0"/>
                <a:buNone/>
                <a:defRPr/>
              </a:pPr>
              <a:r>
                <a:rPr lang="es-ES" sz="1400" dirty="0" smtClean="0">
                  <a:solidFill>
                    <a:prstClr val="black"/>
                  </a:solidFill>
                  <a:latin typeface="Arial" pitchFamily="34" charset="0"/>
                </a:rPr>
                <a:t>Financiación directa</a:t>
              </a:r>
              <a:endParaRPr lang="es-ES" sz="1400" dirty="0">
                <a:solidFill>
                  <a:prstClr val="black"/>
                </a:solidFill>
                <a:latin typeface="Arial" pitchFamily="34" charset="0"/>
              </a:endParaRPr>
            </a:p>
          </p:txBody>
        </p:sp>
        <p:cxnSp>
          <p:nvCxnSpPr>
            <p:cNvPr id="40" name="26 Conector recto de flecha"/>
            <p:cNvCxnSpPr>
              <a:cxnSpLocks noChangeShapeType="1"/>
            </p:cNvCxnSpPr>
            <p:nvPr/>
          </p:nvCxnSpPr>
          <p:spPr bwMode="auto">
            <a:xfrm>
              <a:off x="1480259" y="5597525"/>
              <a:ext cx="261938" cy="0"/>
            </a:xfrm>
            <a:prstGeom prst="straightConnector1">
              <a:avLst/>
            </a:prstGeom>
            <a:noFill/>
            <a:ln w="25400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1" name="40 Grupo"/>
          <p:cNvGrpSpPr/>
          <p:nvPr/>
        </p:nvGrpSpPr>
        <p:grpSpPr>
          <a:xfrm>
            <a:off x="5357216" y="3208607"/>
            <a:ext cx="3535264" cy="2593744"/>
            <a:chOff x="1043607" y="3046659"/>
            <a:chExt cx="3535264" cy="2593744"/>
          </a:xfrm>
          <a:solidFill>
            <a:srgbClr val="FAFAFA"/>
          </a:solidFill>
        </p:grpSpPr>
        <p:cxnSp>
          <p:nvCxnSpPr>
            <p:cNvPr id="42" name="24 Conector recto"/>
            <p:cNvCxnSpPr>
              <a:cxnSpLocks noChangeShapeType="1"/>
            </p:cNvCxnSpPr>
            <p:nvPr/>
          </p:nvCxnSpPr>
          <p:spPr bwMode="auto">
            <a:xfrm>
              <a:off x="1187624" y="3933056"/>
              <a:ext cx="0" cy="1502077"/>
            </a:xfrm>
            <a:prstGeom prst="line">
              <a:avLst/>
            </a:prstGeom>
            <a:grpFill/>
            <a:ln w="25400" algn="ctr">
              <a:solidFill>
                <a:schemeClr val="tx1"/>
              </a:solidFill>
              <a:round/>
              <a:headEnd/>
              <a:tailEnd/>
            </a:ln>
            <a:effectLst/>
            <a:extLst/>
          </p:spPr>
        </p:cxnSp>
        <p:cxnSp>
          <p:nvCxnSpPr>
            <p:cNvPr id="43" name="26 Conector recto de flecha"/>
            <p:cNvCxnSpPr>
              <a:cxnSpLocks noChangeShapeType="1"/>
            </p:cNvCxnSpPr>
            <p:nvPr/>
          </p:nvCxnSpPr>
          <p:spPr bwMode="auto">
            <a:xfrm>
              <a:off x="1187624" y="4571037"/>
              <a:ext cx="261937" cy="0"/>
            </a:xfrm>
            <a:prstGeom prst="straightConnector1">
              <a:avLst/>
            </a:prstGeom>
            <a:grpFill/>
            <a:ln w="25400" algn="ctr">
              <a:solidFill>
                <a:schemeClr val="tx1"/>
              </a:solidFill>
              <a:round/>
              <a:headEnd/>
              <a:tailEnd type="arrow" w="med" len="med"/>
            </a:ln>
            <a:effectLst/>
            <a:extLst/>
          </p:spPr>
        </p:cxnSp>
        <p:cxnSp>
          <p:nvCxnSpPr>
            <p:cNvPr id="44" name="28 Conector recto de flecha"/>
            <p:cNvCxnSpPr>
              <a:cxnSpLocks noChangeShapeType="1"/>
            </p:cNvCxnSpPr>
            <p:nvPr/>
          </p:nvCxnSpPr>
          <p:spPr bwMode="auto">
            <a:xfrm>
              <a:off x="1187624" y="5435133"/>
              <a:ext cx="261937" cy="0"/>
            </a:xfrm>
            <a:prstGeom prst="straightConnector1">
              <a:avLst/>
            </a:prstGeom>
            <a:grpFill/>
            <a:ln w="25400" algn="ctr">
              <a:solidFill>
                <a:schemeClr val="tx1"/>
              </a:solidFill>
              <a:round/>
              <a:headEnd/>
              <a:tailEnd type="arrow" w="med" len="med"/>
            </a:ln>
            <a:effectLst/>
            <a:extLst/>
          </p:spPr>
        </p:cxnSp>
        <p:sp>
          <p:nvSpPr>
            <p:cNvPr id="45" name="44 CuadroTexto"/>
            <p:cNvSpPr txBox="1"/>
            <p:nvPr/>
          </p:nvSpPr>
          <p:spPr>
            <a:xfrm>
              <a:off x="1043607" y="3046659"/>
              <a:ext cx="3535264" cy="88639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3175">
              <a:noFill/>
              <a:miter lim="800000"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>
              <a:defPPr>
                <a:defRPr lang="en-US"/>
              </a:defPPr>
              <a:lvl1pPr marL="342900" indent="-342900" algn="just">
                <a:lnSpc>
                  <a:spcPct val="130000"/>
                </a:lnSpc>
                <a:spcBef>
                  <a:spcPct val="20000"/>
                </a:spcBef>
                <a:buClrTx/>
                <a:buSzPct val="120000"/>
                <a:buFont typeface="Arial" pitchFamily="34" charset="0"/>
                <a:buChar char="•"/>
                <a:defRPr sz="1200" b="0">
                  <a:latin typeface="Candara" pitchFamily="34" charset="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har char="•"/>
                <a:defRPr>
                  <a:latin typeface="+mn-lt"/>
                </a:defRPr>
              </a:lvl2pPr>
              <a:lvl3pPr marL="1143000" indent="-228600">
                <a:lnSpc>
                  <a:spcPct val="130000"/>
                </a:lnSpc>
                <a:spcBef>
                  <a:spcPct val="20000"/>
                </a:spcBef>
                <a:buChar char="•"/>
                <a:defRPr sz="1600">
                  <a:latin typeface="+mn-lt"/>
                </a:defRPr>
              </a:lvl3pPr>
              <a:lvl4pPr marL="1600200" indent="-228600">
                <a:lnSpc>
                  <a:spcPct val="130000"/>
                </a:lnSpc>
                <a:spcBef>
                  <a:spcPct val="20000"/>
                </a:spcBef>
                <a:buChar char="–"/>
                <a:defRPr sz="1600" i="1">
                  <a:latin typeface="+mn-lt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latin typeface="+mn-lt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9pPr>
            </a:lstStyle>
            <a:p>
              <a:pPr algn="ctr">
                <a:defRPr/>
              </a:pPr>
              <a:endParaRPr lang="es-ES" dirty="0">
                <a:solidFill>
                  <a:prstClr val="black"/>
                </a:solidFill>
                <a:latin typeface="Arial" pitchFamily="34" charset="0"/>
              </a:endParaRPr>
            </a:p>
            <a:p>
              <a:pPr marL="0" indent="0" algn="ctr">
                <a:buFont typeface="Arial" pitchFamily="34" charset="0"/>
                <a:buNone/>
                <a:defRPr/>
              </a:pPr>
              <a:r>
                <a:rPr lang="es-ES" sz="1600" b="1" i="1" dirty="0" smtClean="0">
                  <a:solidFill>
                    <a:prstClr val="black"/>
                  </a:solidFill>
                  <a:latin typeface="Arial" pitchFamily="34" charset="0"/>
                </a:rPr>
                <a:t>Agencia Financiera del Estado</a:t>
              </a:r>
              <a:endParaRPr lang="es-ES" dirty="0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46" name="45 CuadroTexto"/>
            <p:cNvSpPr txBox="1"/>
            <p:nvPr/>
          </p:nvSpPr>
          <p:spPr>
            <a:xfrm>
              <a:off x="1475656" y="4405117"/>
              <a:ext cx="2815182" cy="381944"/>
            </a:xfrm>
            <a:prstGeom prst="rect">
              <a:avLst/>
            </a:prstGeom>
            <a:grpFill/>
            <a:ln w="3175">
              <a:noFill/>
              <a:miter lim="800000"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>
              <a:defPPr>
                <a:defRPr lang="en-US"/>
              </a:defPPr>
              <a:lvl1pPr marL="342900" indent="-342900" algn="just">
                <a:lnSpc>
                  <a:spcPct val="130000"/>
                </a:lnSpc>
                <a:spcBef>
                  <a:spcPct val="20000"/>
                </a:spcBef>
                <a:buClrTx/>
                <a:buSzPct val="120000"/>
                <a:buFont typeface="Arial" pitchFamily="34" charset="0"/>
                <a:buChar char="•"/>
                <a:defRPr sz="1200" b="0">
                  <a:latin typeface="Candara" pitchFamily="34" charset="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har char="•"/>
                <a:defRPr>
                  <a:latin typeface="+mn-lt"/>
                </a:defRPr>
              </a:lvl2pPr>
              <a:lvl3pPr marL="1143000" indent="-228600">
                <a:lnSpc>
                  <a:spcPct val="130000"/>
                </a:lnSpc>
                <a:spcBef>
                  <a:spcPct val="20000"/>
                </a:spcBef>
                <a:buChar char="•"/>
                <a:defRPr sz="1600">
                  <a:latin typeface="+mn-lt"/>
                </a:defRPr>
              </a:lvl3pPr>
              <a:lvl4pPr marL="1600200" indent="-228600">
                <a:lnSpc>
                  <a:spcPct val="130000"/>
                </a:lnSpc>
                <a:spcBef>
                  <a:spcPct val="20000"/>
                </a:spcBef>
                <a:buChar char="–"/>
                <a:defRPr sz="1600" i="1">
                  <a:latin typeface="+mn-lt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latin typeface="+mn-lt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9pPr>
            </a:lstStyle>
            <a:p>
              <a:pPr marL="0" indent="0" algn="ctr">
                <a:buFont typeface="Arial" pitchFamily="34" charset="0"/>
                <a:buNone/>
                <a:defRPr/>
              </a:pPr>
              <a:r>
                <a:rPr lang="es-ES" sz="1400" dirty="0" smtClean="0">
                  <a:solidFill>
                    <a:prstClr val="black"/>
                  </a:solidFill>
                  <a:latin typeface="Arial" pitchFamily="34" charset="0"/>
                </a:rPr>
                <a:t>Política económica</a:t>
              </a:r>
              <a:endParaRPr lang="es-ES" sz="1400" dirty="0">
                <a:solidFill>
                  <a:prstClr val="black"/>
                </a:solidFill>
                <a:latin typeface="Arial" pitchFamily="34" charset="0"/>
              </a:endParaRPr>
            </a:p>
            <a:p>
              <a:pPr algn="ctr">
                <a:defRPr/>
              </a:pPr>
              <a:endParaRPr lang="es-ES" dirty="0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47" name="46 CuadroTexto"/>
            <p:cNvSpPr txBox="1"/>
            <p:nvPr/>
          </p:nvSpPr>
          <p:spPr>
            <a:xfrm>
              <a:off x="1475655" y="5219109"/>
              <a:ext cx="2815183" cy="421294"/>
            </a:xfrm>
            <a:prstGeom prst="rect">
              <a:avLst/>
            </a:prstGeom>
            <a:grpFill/>
            <a:ln w="3175">
              <a:noFill/>
              <a:miter lim="800000"/>
              <a:headEnd/>
              <a:tailEnd/>
            </a:ln>
            <a:effectLst>
              <a:prstShdw prst="shdw17" dist="17961" dir="2700000">
                <a:schemeClr val="bg1">
                  <a:gamma/>
                  <a:shade val="60000"/>
                  <a:invGamma/>
                </a:schemeClr>
              </a:prstShdw>
            </a:effectLst>
          </p:spPr>
          <p:txBody>
            <a:bodyPr/>
            <a:lstStyle>
              <a:defPPr>
                <a:defRPr lang="en-US"/>
              </a:defPPr>
              <a:lvl1pPr marL="342900" indent="-342900" algn="just">
                <a:lnSpc>
                  <a:spcPct val="130000"/>
                </a:lnSpc>
                <a:spcBef>
                  <a:spcPct val="20000"/>
                </a:spcBef>
                <a:buClrTx/>
                <a:buSzPct val="120000"/>
                <a:buFont typeface="Arial" pitchFamily="34" charset="0"/>
                <a:buChar char="•"/>
                <a:defRPr sz="1200" b="0">
                  <a:latin typeface="Candara" pitchFamily="34" charset="0"/>
                </a:defRPr>
              </a:lvl1pPr>
              <a:lvl2pPr marL="742950" indent="-285750">
                <a:lnSpc>
                  <a:spcPct val="130000"/>
                </a:lnSpc>
                <a:spcBef>
                  <a:spcPct val="20000"/>
                </a:spcBef>
                <a:buChar char="•"/>
                <a:defRPr>
                  <a:latin typeface="+mn-lt"/>
                </a:defRPr>
              </a:lvl2pPr>
              <a:lvl3pPr marL="1143000" indent="-228600">
                <a:lnSpc>
                  <a:spcPct val="130000"/>
                </a:lnSpc>
                <a:spcBef>
                  <a:spcPct val="20000"/>
                </a:spcBef>
                <a:buChar char="•"/>
                <a:defRPr sz="1600">
                  <a:latin typeface="+mn-lt"/>
                </a:defRPr>
              </a:lvl3pPr>
              <a:lvl4pPr marL="1600200" indent="-228600">
                <a:lnSpc>
                  <a:spcPct val="130000"/>
                </a:lnSpc>
                <a:spcBef>
                  <a:spcPct val="20000"/>
                </a:spcBef>
                <a:buChar char="–"/>
                <a:defRPr sz="1600" i="1">
                  <a:latin typeface="+mn-lt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latin typeface="+mn-lt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9pPr>
            </a:lstStyle>
            <a:p>
              <a:pPr marL="0" indent="0" algn="ctr">
                <a:buFont typeface="Arial" pitchFamily="34" charset="0"/>
                <a:buNone/>
                <a:defRPr/>
              </a:pPr>
              <a:r>
                <a:rPr lang="es-ES" sz="1400" dirty="0" smtClean="0">
                  <a:solidFill>
                    <a:prstClr val="black"/>
                  </a:solidFill>
                  <a:latin typeface="Arial" pitchFamily="34" charset="0"/>
                </a:rPr>
                <a:t>Gestión de fondos públicos</a:t>
              </a:r>
              <a:endParaRPr lang="es-ES" sz="1400" dirty="0">
                <a:solidFill>
                  <a:prstClr val="black"/>
                </a:solidFill>
                <a:latin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936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1044531" y="1232570"/>
            <a:ext cx="7559918" cy="48607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" algn="ctr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lIns="180000" tIns="180000" rIns="180000" bIns="180000" anchor="ctr" anchorCtr="1"/>
          <a:lstStyle>
            <a:lvl1pPr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179388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235075" indent="-228600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43063" indent="-228600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eaLnBrk="0" hangingPunct="0">
              <a:spcBef>
                <a:spcPct val="0"/>
              </a:spcBef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lvl="1" algn="just">
              <a:spcBef>
                <a:spcPts val="200"/>
              </a:spcBef>
              <a:buSzPct val="120000"/>
              <a:defRPr/>
            </a:pPr>
            <a:endParaRPr lang="es-ES" sz="14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spcBef>
                <a:spcPts val="200"/>
              </a:spcBef>
              <a:buSzPct val="120000"/>
              <a:defRPr/>
            </a:pPr>
            <a:endParaRPr lang="es-ES" sz="14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spcBef>
                <a:spcPts val="200"/>
              </a:spcBef>
              <a:buSzPct val="120000"/>
              <a:defRPr/>
            </a:pPr>
            <a:endParaRPr lang="es-ES" sz="14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marL="465138" lvl="1" indent="-285750" algn="just">
              <a:spcBef>
                <a:spcPts val="200"/>
              </a:spcBef>
              <a:buSzPct val="120000"/>
              <a:buFont typeface="Arial" pitchFamily="34" charset="0"/>
              <a:buChar char="•"/>
              <a:defRPr/>
            </a:pPr>
            <a:endParaRPr lang="es-ES" sz="1600" b="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65138" lvl="1" indent="-285750">
              <a:spcBef>
                <a:spcPts val="0"/>
              </a:spcBef>
              <a:buSzPct val="120000"/>
              <a:buFont typeface="Arial" pitchFamily="34" charset="0"/>
              <a:buChar char="•"/>
              <a:defRPr/>
            </a:pPr>
            <a:endParaRPr lang="es-ES" sz="1800" b="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65138" lvl="1" indent="-285750">
              <a:spcBef>
                <a:spcPts val="0"/>
              </a:spcBef>
              <a:buSzPct val="120000"/>
              <a:buFont typeface="Arial" pitchFamily="34" charset="0"/>
              <a:buChar char="•"/>
              <a:defRPr/>
            </a:pPr>
            <a:r>
              <a:rPr lang="es-ES" sz="1800" b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Apoyo a empresas mediante la financiación de </a:t>
            </a:r>
            <a:r>
              <a:rPr lang="es-ES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inversiones productivas y activo circulante</a:t>
            </a:r>
          </a:p>
          <a:p>
            <a:pPr marL="465138" lvl="1" indent="-285750">
              <a:spcBef>
                <a:spcPts val="0"/>
              </a:spcBef>
              <a:buSzPct val="120000"/>
              <a:buFont typeface="Arial" pitchFamily="34" charset="0"/>
              <a:buChar char="•"/>
              <a:defRPr/>
            </a:pPr>
            <a:endParaRPr lang="es-ES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65138" lvl="1" indent="-285750">
              <a:spcBef>
                <a:spcPts val="0"/>
              </a:spcBef>
              <a:buSzPct val="120000"/>
              <a:buFont typeface="Arial" pitchFamily="34" charset="0"/>
              <a:buChar char="•"/>
              <a:defRPr/>
            </a:pPr>
            <a:r>
              <a:rPr lang="es-ES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Dirigidas a todo tipo de empresas</a:t>
            </a:r>
            <a:endParaRPr lang="es-ES" sz="1800" b="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65138" lvl="1" indent="-285750">
              <a:spcBef>
                <a:spcPts val="0"/>
              </a:spcBef>
              <a:buSzPct val="120000"/>
              <a:buFont typeface="Arial" pitchFamily="34" charset="0"/>
              <a:buChar char="•"/>
              <a:defRPr/>
            </a:pPr>
            <a:endParaRPr lang="es-ES" sz="1800" b="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buSzPct val="120000"/>
              <a:defRPr/>
            </a:pPr>
            <a:endParaRPr lang="es-ES" sz="1800" b="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65138" lvl="1" indent="-285750">
              <a:spcBef>
                <a:spcPts val="0"/>
              </a:spcBef>
              <a:buSzPct val="120000"/>
              <a:buFont typeface="Arial" pitchFamily="34" charset="0"/>
              <a:buChar char="•"/>
              <a:defRPr/>
            </a:pPr>
            <a:r>
              <a:rPr lang="es-ES" sz="1800" b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Préstamos concedidos por </a:t>
            </a:r>
            <a:r>
              <a:rPr lang="es-ES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entidades crediticias privadas</a:t>
            </a:r>
            <a:r>
              <a:rPr lang="es-ES" sz="1800" b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que son quienes asumen el riesgo de crédito de cada operación</a:t>
            </a:r>
          </a:p>
          <a:p>
            <a:pPr marL="465138" lvl="1" indent="-285750">
              <a:spcBef>
                <a:spcPts val="0"/>
              </a:spcBef>
              <a:buSzPct val="120000"/>
              <a:buFont typeface="Arial" pitchFamily="34" charset="0"/>
              <a:buChar char="•"/>
              <a:defRPr/>
            </a:pPr>
            <a:endParaRPr lang="es-ES" sz="1800" b="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buSzPct val="120000"/>
              <a:defRPr/>
            </a:pPr>
            <a:endParaRPr lang="es-ES" sz="1800" b="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65138" lvl="1" indent="-285750">
              <a:spcBef>
                <a:spcPts val="0"/>
              </a:spcBef>
              <a:buSzPct val="120000"/>
              <a:buFont typeface="Arial" pitchFamily="34" charset="0"/>
              <a:buChar char="•"/>
              <a:defRPr/>
            </a:pPr>
            <a:r>
              <a:rPr lang="es-ES" sz="1800" b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Términos de dichos préstamos establecidos por el ICO en condiciones de transparencia</a:t>
            </a:r>
            <a:endParaRPr lang="es-ES" sz="1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buSzPct val="120000"/>
              <a:defRPr/>
            </a:pPr>
            <a:r>
              <a:rPr lang="es-ES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s-ES" sz="1800" b="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spcBef>
                <a:spcPts val="200"/>
              </a:spcBef>
              <a:buSzPct val="120000"/>
              <a:defRPr/>
            </a:pPr>
            <a:r>
              <a:rPr lang="es-ES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	</a:t>
            </a:r>
          </a:p>
          <a:p>
            <a:pPr lvl="1" algn="just">
              <a:spcBef>
                <a:spcPts val="200"/>
              </a:spcBef>
              <a:buSzPct val="120000"/>
              <a:defRPr/>
            </a:pPr>
            <a:r>
              <a:rPr lang="es-ES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			</a:t>
            </a:r>
          </a:p>
          <a:p>
            <a:pPr lvl="1" algn="just">
              <a:spcBef>
                <a:spcPts val="200"/>
              </a:spcBef>
              <a:buSzPct val="120000"/>
              <a:defRPr/>
            </a:pPr>
            <a:endParaRPr lang="es-ES" sz="1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spcBef>
                <a:spcPts val="200"/>
              </a:spcBef>
              <a:buSzPct val="120000"/>
              <a:defRPr/>
            </a:pPr>
            <a:endParaRPr lang="es-ES" sz="1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spcBef>
                <a:spcPts val="200"/>
              </a:spcBef>
              <a:buSzPct val="120000"/>
              <a:defRPr/>
            </a:pPr>
            <a:endParaRPr lang="es-ES" sz="1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algn="just">
              <a:spcBef>
                <a:spcPts val="200"/>
              </a:spcBef>
              <a:buSzPct val="120000"/>
              <a:defRPr/>
            </a:pPr>
            <a:endParaRPr lang="es-ES" sz="1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070559" y="260648"/>
            <a:ext cx="72009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30000"/>
              </a:spcBef>
              <a:spcAft>
                <a:spcPct val="0"/>
              </a:spcAft>
              <a:buClr>
                <a:srgbClr val="CC0000"/>
              </a:buClr>
              <a:buFont typeface="ZapfDingbats" pitchFamily="82" charset="0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30000"/>
              </a:spcBef>
              <a:spcAft>
                <a:spcPct val="0"/>
              </a:spcAft>
              <a:buClr>
                <a:srgbClr val="CC0000"/>
              </a:buClr>
              <a:buFont typeface="ZapfDingbats" pitchFamily="82" charset="0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30000"/>
              </a:spcBef>
              <a:spcAft>
                <a:spcPct val="0"/>
              </a:spcAft>
              <a:buClr>
                <a:srgbClr val="CC0000"/>
              </a:buClr>
              <a:buFont typeface="ZapfDingbats" pitchFamily="82" charset="0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30000"/>
              </a:spcBef>
              <a:spcAft>
                <a:spcPct val="0"/>
              </a:spcAft>
              <a:buClr>
                <a:srgbClr val="CC0000"/>
              </a:buClr>
              <a:buFont typeface="ZapfDingbats" pitchFamily="82" charset="0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Líneas de Mediación</a:t>
            </a:r>
          </a:p>
          <a:p>
            <a:pPr eaLnBrk="1" hangingPunct="1"/>
            <a:r>
              <a:rPr lang="es-ES_tradnl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s-ES_tradnl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1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C1F38F1-25D0-4BEA-8BBA-47CFF73C10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48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Diagrama"/>
          <p:cNvGraphicFramePr/>
          <p:nvPr>
            <p:extLst>
              <p:ext uri="{D42A27DB-BD31-4B8C-83A1-F6EECF244321}">
                <p14:modId xmlns:p14="http://schemas.microsoft.com/office/powerpoint/2010/main" val="1134453666"/>
              </p:ext>
            </p:extLst>
          </p:nvPr>
        </p:nvGraphicFramePr>
        <p:xfrm>
          <a:off x="1212304" y="188640"/>
          <a:ext cx="6936432" cy="4480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2160240" y="1960190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Mercados</a:t>
            </a:r>
          </a:p>
          <a:p>
            <a:pPr algn="ctr"/>
            <a:r>
              <a:rPr lang="es-E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Financieros</a:t>
            </a:r>
            <a:endParaRPr lang="es-ES" sz="1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960440" y="2916065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ICO</a:t>
            </a:r>
            <a:endParaRPr lang="es-ES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932040" y="1821691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Entidades Financieras</a:t>
            </a:r>
            <a:endParaRPr lang="es-ES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813886" y="2859420"/>
            <a:ext cx="1589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Clientes</a:t>
            </a:r>
            <a:endParaRPr lang="es-ES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1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7020272" y="6428184"/>
            <a:ext cx="1905000" cy="457200"/>
          </a:xfrm>
        </p:spPr>
        <p:txBody>
          <a:bodyPr/>
          <a:lstStyle/>
          <a:p>
            <a:pPr>
              <a:defRPr/>
            </a:pPr>
            <a:fld id="{4C1F38F1-25D0-4BEA-8BBA-47CFF73C10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04" y="3412803"/>
            <a:ext cx="4730750" cy="240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10 Grupo"/>
          <p:cNvGrpSpPr/>
          <p:nvPr/>
        </p:nvGrpSpPr>
        <p:grpSpPr>
          <a:xfrm>
            <a:off x="1957510" y="5540831"/>
            <a:ext cx="1966418" cy="784265"/>
            <a:chOff x="2244594" y="5620955"/>
            <a:chExt cx="1966418" cy="784265"/>
          </a:xfrm>
        </p:grpSpPr>
        <p:sp>
          <p:nvSpPr>
            <p:cNvPr id="12" name="11 Elipse"/>
            <p:cNvSpPr/>
            <p:nvPr/>
          </p:nvSpPr>
          <p:spPr>
            <a:xfrm>
              <a:off x="3384298" y="5620955"/>
              <a:ext cx="826714" cy="771949"/>
            </a:xfrm>
            <a:prstGeom prst="ellipse">
              <a:avLst/>
            </a:prstGeom>
            <a:ln>
              <a:noFill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  <a:softEdge rad="12700"/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sp>
        <p:sp>
          <p:nvSpPr>
            <p:cNvPr id="13" name="Elipse 5"/>
            <p:cNvSpPr/>
            <p:nvPr/>
          </p:nvSpPr>
          <p:spPr>
            <a:xfrm>
              <a:off x="3433155" y="5681385"/>
              <a:ext cx="777856" cy="643263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algn="ctr" defTabSz="622300" fontAlgn="auto">
                <a:lnSpc>
                  <a:spcPct val="90000"/>
                </a:lnSpc>
                <a:spcAft>
                  <a:spcPct val="35000"/>
                </a:spcAft>
              </a:pPr>
              <a:r>
                <a:rPr lang="es-ES_tradnl" sz="1100" b="0" dirty="0" smtClean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</a:rPr>
                <a:t>Diferencial</a:t>
              </a:r>
              <a:r>
                <a:rPr lang="en-GB" sz="1100" b="0" dirty="0" smtClean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</a:rPr>
                <a:t> ICO</a:t>
              </a:r>
              <a:endParaRPr lang="en-GB" sz="1100" b="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</p:txBody>
        </p:sp>
        <p:sp>
          <p:nvSpPr>
            <p:cNvPr id="14" name="13 Elipse"/>
            <p:cNvSpPr/>
            <p:nvPr/>
          </p:nvSpPr>
          <p:spPr>
            <a:xfrm>
              <a:off x="2244594" y="5633271"/>
              <a:ext cx="778805" cy="771949"/>
            </a:xfrm>
            <a:prstGeom prst="ellipse">
              <a:avLst/>
            </a:prstGeom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sp>
        <p:sp>
          <p:nvSpPr>
            <p:cNvPr id="15" name="Elipse 5"/>
            <p:cNvSpPr/>
            <p:nvPr/>
          </p:nvSpPr>
          <p:spPr>
            <a:xfrm>
              <a:off x="2328095" y="5693700"/>
              <a:ext cx="649004" cy="643263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algn="ctr" defTabSz="622300" fontAlgn="auto">
                <a:lnSpc>
                  <a:spcPct val="90000"/>
                </a:lnSpc>
                <a:spcAft>
                  <a:spcPct val="35000"/>
                </a:spcAft>
              </a:pPr>
              <a:r>
                <a:rPr lang="es-ES_tradnl" sz="1100" b="0" dirty="0" smtClean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</a:rPr>
                <a:t>Precio de Mercado</a:t>
              </a:r>
              <a:endParaRPr lang="en-GB" sz="1100" b="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</p:txBody>
        </p:sp>
      </p:grpSp>
      <p:cxnSp>
        <p:nvCxnSpPr>
          <p:cNvPr id="16" name="15 Conector recto de flecha"/>
          <p:cNvCxnSpPr/>
          <p:nvPr/>
        </p:nvCxnSpPr>
        <p:spPr>
          <a:xfrm flipH="1">
            <a:off x="2416747" y="5277762"/>
            <a:ext cx="251491" cy="25149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7" name="16 Conector recto de flecha"/>
          <p:cNvCxnSpPr/>
          <p:nvPr/>
        </p:nvCxnSpPr>
        <p:spPr>
          <a:xfrm>
            <a:off x="3216309" y="5229648"/>
            <a:ext cx="249735" cy="25149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8" name="Rectangle 2"/>
          <p:cNvSpPr txBox="1">
            <a:spLocks noChangeArrowheads="1"/>
          </p:cNvSpPr>
          <p:nvPr/>
        </p:nvSpPr>
        <p:spPr bwMode="auto">
          <a:xfrm>
            <a:off x="971550" y="116632"/>
            <a:ext cx="72009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130000"/>
              </a:lnSpc>
              <a:spcBef>
                <a:spcPct val="30000"/>
              </a:spcBef>
              <a:spcAft>
                <a:spcPct val="0"/>
              </a:spcAft>
              <a:buClr>
                <a:srgbClr val="CC0000"/>
              </a:buClr>
              <a:buFont typeface="ZapfDingbats" pitchFamily="82" charset="0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130000"/>
              </a:lnSpc>
              <a:spcBef>
                <a:spcPct val="30000"/>
              </a:spcBef>
              <a:spcAft>
                <a:spcPct val="0"/>
              </a:spcAft>
              <a:buClr>
                <a:srgbClr val="CC0000"/>
              </a:buClr>
              <a:buFont typeface="ZapfDingbats" pitchFamily="82" charset="0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130000"/>
              </a:lnSpc>
              <a:spcBef>
                <a:spcPct val="30000"/>
              </a:spcBef>
              <a:spcAft>
                <a:spcPct val="0"/>
              </a:spcAft>
              <a:buClr>
                <a:srgbClr val="CC0000"/>
              </a:buClr>
              <a:buFont typeface="ZapfDingbats" pitchFamily="82" charset="0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130000"/>
              </a:lnSpc>
              <a:spcBef>
                <a:spcPct val="30000"/>
              </a:spcBef>
              <a:spcAft>
                <a:spcPct val="0"/>
              </a:spcAft>
              <a:buClr>
                <a:srgbClr val="CC0000"/>
              </a:buClr>
              <a:buFont typeface="ZapfDingbats" pitchFamily="82" charset="0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Líneas de Mediación: Circuito</a:t>
            </a:r>
          </a:p>
          <a:p>
            <a:pPr eaLnBrk="1" hangingPunct="1"/>
            <a:r>
              <a:rPr lang="es-ES_tradnl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s-ES_tradnl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5996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716463" y="2060575"/>
            <a:ext cx="215900" cy="215900"/>
          </a:xfrm>
          <a:prstGeom prst="actionButtonForwardNex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>
              <a:lnSpc>
                <a:spcPct val="130000"/>
              </a:lnSpc>
              <a:spcBef>
                <a:spcPct val="30000"/>
              </a:spcBef>
              <a:buClr>
                <a:srgbClr val="CC0000"/>
              </a:buClr>
              <a:buFont typeface="ZapfDingbats" pitchFamily="82" charset="0"/>
              <a:buNone/>
            </a:pPr>
            <a:endParaRPr lang="es-ES" sz="1800" b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8" name="1 Título"/>
          <p:cNvSpPr>
            <a:spLocks/>
          </p:cNvSpPr>
          <p:nvPr/>
        </p:nvSpPr>
        <p:spPr bwMode="auto">
          <a:xfrm>
            <a:off x="899566" y="300038"/>
            <a:ext cx="7992914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/>
            <a:r>
              <a:rPr lang="es-ES" sz="2800" b="1" dirty="0" smtClean="0">
                <a:latin typeface="Arial" pitchFamily="34" charset="0"/>
                <a:cs typeface="Arial" pitchFamily="34" charset="0"/>
              </a:rPr>
              <a:t>Líneas de Mediación: Evolución </a:t>
            </a:r>
            <a:r>
              <a:rPr lang="es-ES" sz="2800" b="1" dirty="0">
                <a:latin typeface="Arial" pitchFamily="34" charset="0"/>
                <a:cs typeface="Arial" pitchFamily="34" charset="0"/>
              </a:rPr>
              <a:t>de la actividad</a:t>
            </a: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909836" y="980728"/>
            <a:ext cx="8136929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sz="2400" b="1">
                <a:solidFill>
                  <a:srgbClr val="FDD087"/>
                </a:solidFill>
                <a:latin typeface="Arial" charset="0"/>
              </a:defRPr>
            </a:lvl1pPr>
            <a:lvl2pPr marL="742950" indent="-285750" eaLnBrk="0" hangingPunct="0">
              <a:defRPr sz="2400" b="1">
                <a:solidFill>
                  <a:srgbClr val="FDD087"/>
                </a:solidFill>
                <a:latin typeface="Arial" charset="0"/>
              </a:defRPr>
            </a:lvl2pPr>
            <a:lvl3pPr marL="1143000" indent="-228600" eaLnBrk="0" hangingPunct="0">
              <a:defRPr sz="2400" b="1">
                <a:solidFill>
                  <a:srgbClr val="FDD087"/>
                </a:solidFill>
                <a:latin typeface="Arial" charset="0"/>
              </a:defRPr>
            </a:lvl3pPr>
            <a:lvl4pPr marL="1600200" indent="-228600" eaLnBrk="0" hangingPunct="0">
              <a:defRPr sz="2400" b="1">
                <a:solidFill>
                  <a:srgbClr val="FDD087"/>
                </a:solidFill>
                <a:latin typeface="Arial" charset="0"/>
              </a:defRPr>
            </a:lvl4pPr>
            <a:lvl5pPr marL="2057400" indent="-228600" eaLnBrk="0" hangingPunct="0">
              <a:defRPr sz="2400" b="1">
                <a:solidFill>
                  <a:srgbClr val="FDD087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DD087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DD087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DD087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DD087"/>
                </a:solidFill>
                <a:latin typeface="Arial" charset="0"/>
              </a:defRPr>
            </a:lvl9pPr>
          </a:lstStyle>
          <a:p>
            <a:pPr algn="l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s-ES" sz="2000" b="0" kern="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Periodo 2008-09.09.2014</a:t>
            </a:r>
            <a:endParaRPr lang="es-ES" sz="2000" b="0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1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C1F38F1-25D0-4BEA-8BBA-47CFF73C10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5" y="2168524"/>
            <a:ext cx="5004198" cy="3005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713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98C81-301F-4C61-8831-B315D1F9F5EF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915802" y="0"/>
            <a:ext cx="756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Líneas de mediación: por CCAA </a:t>
            </a:r>
          </a:p>
          <a:p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Distribución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Líneas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74774"/>
            <a:ext cx="6968517" cy="4502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5271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716463" y="2060575"/>
            <a:ext cx="215900" cy="215900"/>
          </a:xfrm>
          <a:prstGeom prst="actionButtonForwardNex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>
              <a:lnSpc>
                <a:spcPct val="130000"/>
              </a:lnSpc>
              <a:spcBef>
                <a:spcPct val="30000"/>
              </a:spcBef>
              <a:buClr>
                <a:srgbClr val="CC0000"/>
              </a:buClr>
              <a:buFont typeface="ZapfDingbats" pitchFamily="82" charset="0"/>
              <a:buNone/>
            </a:pPr>
            <a:endParaRPr lang="es-ES" sz="1800" b="0">
              <a:solidFill>
                <a:schemeClr val="tx1"/>
              </a:solidFill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643188" y="3994150"/>
            <a:ext cx="3081337" cy="446088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999999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FFFF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4450" rIns="92075" bIns="44450">
            <a:spAutoFit/>
          </a:bodyPr>
          <a:lstStyle>
            <a:lvl1pPr marL="282575" indent="-282575" defTabSz="473075" eaLnBrk="0" hangingPunct="0">
              <a:defRPr sz="2400" b="1">
                <a:solidFill>
                  <a:srgbClr val="FDD087"/>
                </a:solidFill>
                <a:latin typeface="Arial" charset="0"/>
              </a:defRPr>
            </a:lvl1pPr>
            <a:lvl2pPr marL="742950" indent="-285750" defTabSz="473075" eaLnBrk="0" hangingPunct="0">
              <a:defRPr sz="2400" b="1">
                <a:solidFill>
                  <a:srgbClr val="FDD087"/>
                </a:solidFill>
                <a:latin typeface="Arial" charset="0"/>
              </a:defRPr>
            </a:lvl2pPr>
            <a:lvl3pPr marL="1143000" indent="-228600" defTabSz="473075" eaLnBrk="0" hangingPunct="0">
              <a:defRPr sz="2400" b="1">
                <a:solidFill>
                  <a:srgbClr val="FDD087"/>
                </a:solidFill>
                <a:latin typeface="Arial" charset="0"/>
              </a:defRPr>
            </a:lvl3pPr>
            <a:lvl4pPr marL="1600200" indent="-228600" defTabSz="473075" eaLnBrk="0" hangingPunct="0">
              <a:defRPr sz="2400" b="1">
                <a:solidFill>
                  <a:srgbClr val="FDD087"/>
                </a:solidFill>
                <a:latin typeface="Arial" charset="0"/>
              </a:defRPr>
            </a:lvl4pPr>
            <a:lvl5pPr marL="2057400" indent="-228600" defTabSz="473075" eaLnBrk="0" hangingPunct="0">
              <a:defRPr sz="2400" b="1">
                <a:solidFill>
                  <a:srgbClr val="FDD087"/>
                </a:solidFill>
                <a:latin typeface="Arial" charset="0"/>
              </a:defRPr>
            </a:lvl5pPr>
            <a:lvl6pPr marL="2514600" indent="-228600" algn="ctr" defTabSz="473075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DD087"/>
                </a:solidFill>
                <a:latin typeface="Arial" charset="0"/>
              </a:defRPr>
            </a:lvl6pPr>
            <a:lvl7pPr marL="2971800" indent="-228600" algn="ctr" defTabSz="473075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DD087"/>
                </a:solidFill>
                <a:latin typeface="Arial" charset="0"/>
              </a:defRPr>
            </a:lvl7pPr>
            <a:lvl8pPr marL="3429000" indent="-228600" algn="ctr" defTabSz="473075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DD087"/>
                </a:solidFill>
                <a:latin typeface="Arial" charset="0"/>
              </a:defRPr>
            </a:lvl8pPr>
            <a:lvl9pPr marL="3886200" indent="-228600" algn="ctr" defTabSz="473075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DD087"/>
                </a:solidFill>
                <a:latin typeface="Arial" charset="0"/>
              </a:defRPr>
            </a:lvl9pPr>
          </a:lstStyle>
          <a:p>
            <a:pPr algn="l" eaLnBrk="1" hangingPunct="1">
              <a:lnSpc>
                <a:spcPct val="130000"/>
              </a:lnSpc>
              <a:spcBef>
                <a:spcPct val="50000"/>
              </a:spcBef>
              <a:buClr>
                <a:srgbClr val="CC0000"/>
              </a:buClr>
              <a:buFont typeface="ZapfDingbats" pitchFamily="82" charset="0"/>
              <a:buNone/>
            </a:pPr>
            <a:endParaRPr lang="es-ES" sz="1800" b="0">
              <a:solidFill>
                <a:schemeClr val="tx1"/>
              </a:solidFill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700338" y="3859213"/>
            <a:ext cx="4176712" cy="44608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999999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FFFF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4450" rIns="92075" bIns="44450">
            <a:spAutoFit/>
          </a:bodyPr>
          <a:lstStyle>
            <a:lvl1pPr marL="282575" indent="-282575" defTabSz="473075" eaLnBrk="0" hangingPunct="0">
              <a:defRPr sz="2400" b="1">
                <a:solidFill>
                  <a:srgbClr val="FDD087"/>
                </a:solidFill>
                <a:latin typeface="Arial" charset="0"/>
              </a:defRPr>
            </a:lvl1pPr>
            <a:lvl2pPr marL="742950" indent="-285750" defTabSz="473075" eaLnBrk="0" hangingPunct="0">
              <a:defRPr sz="2400" b="1">
                <a:solidFill>
                  <a:srgbClr val="FDD087"/>
                </a:solidFill>
                <a:latin typeface="Arial" charset="0"/>
              </a:defRPr>
            </a:lvl2pPr>
            <a:lvl3pPr marL="1143000" indent="-228600" defTabSz="473075" eaLnBrk="0" hangingPunct="0">
              <a:defRPr sz="2400" b="1">
                <a:solidFill>
                  <a:srgbClr val="FDD087"/>
                </a:solidFill>
                <a:latin typeface="Arial" charset="0"/>
              </a:defRPr>
            </a:lvl3pPr>
            <a:lvl4pPr marL="1600200" indent="-228600" defTabSz="473075" eaLnBrk="0" hangingPunct="0">
              <a:defRPr sz="2400" b="1">
                <a:solidFill>
                  <a:srgbClr val="FDD087"/>
                </a:solidFill>
                <a:latin typeface="Arial" charset="0"/>
              </a:defRPr>
            </a:lvl4pPr>
            <a:lvl5pPr marL="2057400" indent="-228600" defTabSz="473075" eaLnBrk="0" hangingPunct="0">
              <a:defRPr sz="2400" b="1">
                <a:solidFill>
                  <a:srgbClr val="FDD087"/>
                </a:solidFill>
                <a:latin typeface="Arial" charset="0"/>
              </a:defRPr>
            </a:lvl5pPr>
            <a:lvl6pPr marL="2514600" indent="-228600" algn="ctr" defTabSz="473075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DD087"/>
                </a:solidFill>
                <a:latin typeface="Arial" charset="0"/>
              </a:defRPr>
            </a:lvl6pPr>
            <a:lvl7pPr marL="2971800" indent="-228600" algn="ctr" defTabSz="473075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DD087"/>
                </a:solidFill>
                <a:latin typeface="Arial" charset="0"/>
              </a:defRPr>
            </a:lvl7pPr>
            <a:lvl8pPr marL="3429000" indent="-228600" algn="ctr" defTabSz="473075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DD087"/>
                </a:solidFill>
                <a:latin typeface="Arial" charset="0"/>
              </a:defRPr>
            </a:lvl8pPr>
            <a:lvl9pPr marL="3886200" indent="-228600" algn="ctr" defTabSz="473075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FDD087"/>
                </a:solidFill>
                <a:latin typeface="Arial" charset="0"/>
              </a:defRPr>
            </a:lvl9pPr>
          </a:lstStyle>
          <a:p>
            <a:pPr algn="l" eaLnBrk="1" hangingPunct="1">
              <a:lnSpc>
                <a:spcPct val="130000"/>
              </a:lnSpc>
              <a:spcBef>
                <a:spcPct val="50000"/>
              </a:spcBef>
              <a:buClr>
                <a:srgbClr val="CC0000"/>
              </a:buClr>
              <a:buFont typeface="ZapfDingbats" pitchFamily="82" charset="0"/>
              <a:buNone/>
            </a:pPr>
            <a:r>
              <a:rPr lang="es-ES" sz="1800">
                <a:solidFill>
                  <a:schemeClr val="bg1"/>
                </a:solidFill>
              </a:rPr>
              <a:t>Instrumento de financiación:</a:t>
            </a:r>
          </a:p>
        </p:txBody>
      </p:sp>
      <p:sp>
        <p:nvSpPr>
          <p:cNvPr id="7" name="4 Marcador de contenido"/>
          <p:cNvSpPr>
            <a:spLocks/>
          </p:cNvSpPr>
          <p:nvPr/>
        </p:nvSpPr>
        <p:spPr bwMode="auto">
          <a:xfrm>
            <a:off x="1192710" y="1700808"/>
            <a:ext cx="7113413" cy="35283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"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Clr>
                <a:srgbClr val="A20032"/>
              </a:buClr>
              <a:buFont typeface="Wingdings" pitchFamily="2" charset="2"/>
              <a:buChar char="ü"/>
            </a:pPr>
            <a:r>
              <a:rPr lang="es-ES" sz="2000" dirty="0" smtClean="0">
                <a:sym typeface="Wingdings" pitchFamily="2" charset="2"/>
              </a:rPr>
              <a:t>Continuar   atendiendo  las </a:t>
            </a:r>
            <a:r>
              <a:rPr lang="es-ES" sz="2000" dirty="0">
                <a:sym typeface="Wingdings" pitchFamily="2" charset="2"/>
              </a:rPr>
              <a:t>necesidades de circulante de las empresas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Clr>
                <a:srgbClr val="A20032"/>
              </a:buClr>
              <a:buFont typeface="Wingdings" pitchFamily="2" charset="2"/>
              <a:buChar char="ü"/>
            </a:pPr>
            <a:r>
              <a:rPr lang="es-ES" sz="2000" dirty="0" smtClean="0">
                <a:sym typeface="Wingdings" pitchFamily="2" charset="2"/>
              </a:rPr>
              <a:t>Potenciar  </a:t>
            </a:r>
            <a:r>
              <a:rPr lang="es-ES" sz="2000" dirty="0">
                <a:sym typeface="Wingdings" pitchFamily="2" charset="2"/>
              </a:rPr>
              <a:t>la financiación </a:t>
            </a:r>
            <a:r>
              <a:rPr lang="es-ES" sz="2000" dirty="0" smtClean="0">
                <a:sym typeface="Wingdings" pitchFamily="2" charset="2"/>
              </a:rPr>
              <a:t> para la internacionalización </a:t>
            </a:r>
            <a:r>
              <a:rPr lang="es-ES" sz="2000" dirty="0">
                <a:sym typeface="Wingdings" pitchFamily="2" charset="2"/>
              </a:rPr>
              <a:t>de la empresa española</a:t>
            </a:r>
          </a:p>
          <a:p>
            <a:pPr marL="342900" indent="-342900" eaLnBrk="0" hangingPunct="0">
              <a:lnSpc>
                <a:spcPct val="150000"/>
              </a:lnSpc>
              <a:spcBef>
                <a:spcPct val="50000"/>
              </a:spcBef>
              <a:buClr>
                <a:srgbClr val="A20032"/>
              </a:buClr>
              <a:buFont typeface="Wingdings" pitchFamily="2" charset="2"/>
              <a:buChar char="ü"/>
            </a:pPr>
            <a:r>
              <a:rPr lang="es-ES" altLang="es-ES" sz="2000" dirty="0" smtClean="0">
                <a:sym typeface="Wingdings" pitchFamily="2" charset="2"/>
              </a:rPr>
              <a:t>Posibilidad </a:t>
            </a:r>
            <a:r>
              <a:rPr lang="es-ES" altLang="es-ES" sz="2000" dirty="0">
                <a:sym typeface="Wingdings" pitchFamily="2" charset="2"/>
              </a:rPr>
              <a:t>de obtener la financiación en euros o </a:t>
            </a:r>
            <a:r>
              <a:rPr lang="es-ES" altLang="es-ES" sz="2000" dirty="0" smtClean="0">
                <a:sym typeface="Wingdings" pitchFamily="2" charset="2"/>
              </a:rPr>
              <a:t>dólares en líneas destinadas a internacionalización y exportación</a:t>
            </a:r>
            <a:endParaRPr lang="es-ES" sz="2000" b="0" dirty="0">
              <a:sym typeface="Wingdings" pitchFamily="2" charset="2"/>
            </a:endParaRPr>
          </a:p>
        </p:txBody>
      </p:sp>
      <p:sp>
        <p:nvSpPr>
          <p:cNvPr id="9" name="2 Título"/>
          <p:cNvSpPr>
            <a:spLocks noGrp="1"/>
          </p:cNvSpPr>
          <p:nvPr/>
        </p:nvSpPr>
        <p:spPr>
          <a:xfrm>
            <a:off x="1043608" y="260648"/>
            <a:ext cx="532859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>
                <a:solidFill>
                  <a:srgbClr val="8000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Líneas ICO 2014: Objetivos</a:t>
            </a:r>
            <a:endParaRPr lang="es-ES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1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C1F38F1-25D0-4BEA-8BBA-47CFF73C10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2227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98C81-301F-4C61-8831-B315D1F9F5EF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es-ES">
              <a:solidFill>
                <a:prstClr val="black"/>
              </a:solidFill>
            </a:endParaRPr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305646"/>
              </p:ext>
            </p:extLst>
          </p:nvPr>
        </p:nvGraphicFramePr>
        <p:xfrm>
          <a:off x="1629597" y="859541"/>
          <a:ext cx="6110755" cy="54745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58326"/>
                <a:gridCol w="3852429"/>
              </a:tblGrid>
              <a:tr h="3402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20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ACTIVIDAD 2014</a:t>
                      </a:r>
                    </a:p>
                  </a:txBody>
                  <a:tcPr marL="68580" marR="68580" marT="0" marB="0" anchor="ctr">
                    <a:solidFill>
                      <a:srgbClr val="990033"/>
                    </a:solidFill>
                  </a:tcPr>
                </a:tc>
              </a:tr>
              <a:tr h="3402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b="1" baseline="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ACTIVIDAD</a:t>
                      </a:r>
                      <a:endParaRPr lang="es-ES" sz="16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9900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6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PRODUCTO</a:t>
                      </a:r>
                      <a:endParaRPr lang="es-ES" sz="1600" b="1" kern="120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990033"/>
                    </a:solidFill>
                  </a:tcPr>
                </a:tc>
              </a:tr>
              <a:tr h="340233">
                <a:tc row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_tradnl" sz="1800" baseline="0" dirty="0" smtClean="0">
                          <a:solidFill>
                            <a:srgbClr val="990033"/>
                          </a:solidFill>
                          <a:effectLst/>
                          <a:latin typeface="+mn-lt"/>
                        </a:rPr>
                        <a:t>Empresas y Emprendedores</a:t>
                      </a: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ICO Empresas y Emprendedores</a:t>
                      </a:r>
                      <a:endParaRPr lang="es-ES" sz="14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40233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ICO Garantía SGR/SAECA</a:t>
                      </a:r>
                      <a:endParaRPr lang="es-ES" sz="14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14356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ICO Pagarés y Bonos de Empresas</a:t>
                      </a:r>
                      <a:endParaRPr lang="es-ES" sz="32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60040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_tradnl" sz="1800" baseline="0" dirty="0" smtClean="0">
                        <a:solidFill>
                          <a:srgbClr val="990033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ICO Innovación Fondo Tecnológico 2013-2015</a:t>
                      </a:r>
                      <a:endParaRPr lang="es-ES" sz="1400" b="1" kern="1200" baseline="300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7218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_tradnl" sz="1800" baseline="0" dirty="0" smtClean="0">
                        <a:solidFill>
                          <a:srgbClr val="990033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Comercio  Minorista 2014</a:t>
                      </a:r>
                      <a:endParaRPr lang="es-ES" sz="14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60040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_tradnl" sz="1800" baseline="0" dirty="0" smtClean="0">
                        <a:solidFill>
                          <a:srgbClr val="990033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Comercio Interior 2014-2015</a:t>
                      </a:r>
                      <a:endParaRPr lang="es-ES" sz="14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_tradnl" sz="1800" baseline="0" dirty="0" smtClean="0">
                        <a:solidFill>
                          <a:srgbClr val="990033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ICAA Producción Cinematográfica</a:t>
                      </a:r>
                      <a:endParaRPr lang="es-ES" sz="14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402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0" marB="0" anchor="ctr">
                    <a:solidFill>
                      <a:srgbClr val="9900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990033"/>
                    </a:solidFill>
                  </a:tcPr>
                </a:tc>
              </a:tr>
              <a:tr h="340233">
                <a:tc row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1" kern="1200" baseline="0" dirty="0" smtClean="0">
                          <a:solidFill>
                            <a:srgbClr val="990033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Internacional</a:t>
                      </a: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ICO Internacional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40233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ICO Exportadores C/P</a:t>
                      </a:r>
                      <a:endParaRPr lang="es-ES" sz="1400" b="1" kern="1200" baseline="300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40233"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1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ICO Exportadores ML/P</a:t>
                      </a:r>
                      <a:endParaRPr lang="es-ES" sz="1400" b="1" kern="1200" baseline="300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40233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Línea ICO Garantía Internacional</a:t>
                      </a:r>
                      <a:endParaRPr lang="es-ES" sz="1400" b="1" kern="1200" baseline="300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402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800" b="1" kern="1200" baseline="0" dirty="0" smtClean="0">
                        <a:solidFill>
                          <a:srgbClr val="990033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Agenda Digital 2014</a:t>
                      </a:r>
                      <a:endParaRPr lang="es-ES" sz="1400" b="1" kern="1200" baseline="300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402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kern="1200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TOTAL</a:t>
                      </a:r>
                    </a:p>
                  </a:txBody>
                  <a:tcPr marL="68580" marR="68580" marT="0" marB="0" anchor="ctr">
                    <a:solidFill>
                      <a:srgbClr val="9900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b="1" kern="1200" dirty="0">
                        <a:solidFill>
                          <a:schemeClr val="dk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990033"/>
                    </a:solidFill>
                  </a:tcPr>
                </a:tc>
              </a:tr>
            </a:tbl>
          </a:graphicData>
        </a:graphic>
      </p:graphicFrame>
      <p:sp>
        <p:nvSpPr>
          <p:cNvPr id="6" name="5 Rectángulo"/>
          <p:cNvSpPr/>
          <p:nvPr/>
        </p:nvSpPr>
        <p:spPr>
          <a:xfrm>
            <a:off x="827584" y="104172"/>
            <a:ext cx="73981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Líneas ICO 2014: Catálogo de productos </a:t>
            </a:r>
            <a:endParaRPr lang="es-E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1080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98C81-301F-4C61-8831-B315D1F9F5EF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7" name="1 Título"/>
          <p:cNvSpPr>
            <a:spLocks/>
          </p:cNvSpPr>
          <p:nvPr/>
        </p:nvSpPr>
        <p:spPr bwMode="auto">
          <a:xfrm>
            <a:off x="807332" y="0"/>
            <a:ext cx="8180336" cy="923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s-ES" sz="2800" b="1" dirty="0" smtClean="0">
                <a:latin typeface="Arial" pitchFamily="34" charset="0"/>
                <a:cs typeface="Arial" pitchFamily="34" charset="0"/>
              </a:rPr>
              <a:t>Líneas ICO 2014: </a:t>
            </a: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Condiciones de Común Aplicación</a:t>
            </a:r>
            <a:endParaRPr lang="es-ES" sz="24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8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5537883"/>
              </p:ext>
            </p:extLst>
          </p:nvPr>
        </p:nvGraphicFramePr>
        <p:xfrm>
          <a:off x="1084566" y="1268760"/>
          <a:ext cx="7923354" cy="4753423"/>
        </p:xfrm>
        <a:graphic>
          <a:graphicData uri="http://schemas.openxmlformats.org/drawingml/2006/table">
            <a:tbl>
              <a:tblPr/>
              <a:tblGrid>
                <a:gridCol w="1586650"/>
                <a:gridCol w="3469435"/>
                <a:gridCol w="2867269"/>
              </a:tblGrid>
              <a:tr h="196499">
                <a:tc>
                  <a:txBody>
                    <a:bodyPr/>
                    <a:lstStyle/>
                    <a:p>
                      <a:pPr algn="l" fontAlgn="ctr"/>
                      <a:r>
                        <a:rPr lang="es-ES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887" marR="8887" marT="8887" marB="0" anchor="ctr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endParaRPr lang="es-ES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Líneas</a:t>
                      </a:r>
                      <a:r>
                        <a:rPr lang="es-ES" sz="1600" b="1" i="0" u="none" strike="noStrike" kern="1200" baseline="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aplicables</a:t>
                      </a:r>
                      <a:endParaRPr lang="es-ES" sz="1600" b="1" i="0" u="none" strike="noStrike" kern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33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/>
                      <a:endParaRPr lang="es-ES" sz="1100" b="1" i="0" u="none" strike="noStrike" dirty="0">
                        <a:solidFill>
                          <a:srgbClr val="990033"/>
                        </a:solidFill>
                        <a:effectLst/>
                        <a:latin typeface="Calibri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100" b="0" i="0" u="none" strike="noStrike" kern="1200" dirty="0">
                        <a:solidFill>
                          <a:srgbClr val="A20032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1747344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Conceptos</a:t>
                      </a:r>
                      <a:r>
                        <a:rPr lang="es-ES" sz="1600" b="1" i="0" u="none" strike="noStrike" kern="1200" baseline="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financiables</a:t>
                      </a:r>
                      <a:endParaRPr lang="es-ES" sz="1600" b="1" i="0" u="none" strike="noStrike" kern="1200" dirty="0" smtClean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ctr" latinLnBrk="0" hangingPunct="1"/>
                      <a:endParaRPr lang="es-ES" sz="11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73050" lvl="1" indent="0" algn="l" defTabSz="914400" rtl="0" eaLnBrk="1" fontAlgn="ctr" latinLnBrk="0" hangingPunct="1">
                        <a:buFont typeface="Wingdings" pitchFamily="2" charset="2"/>
                        <a:buNone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Hasta el 100% del proyecto de inversión (IVA incluido)</a:t>
                      </a:r>
                    </a:p>
                    <a:p>
                      <a:pPr marL="273050" lvl="1" indent="0" algn="l" defTabSz="914400" rtl="0" eaLnBrk="1" fontAlgn="ctr" latinLnBrk="0" hangingPunct="1">
                        <a:buFont typeface="Wingdings" pitchFamily="2" charset="2"/>
                        <a:buNone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Financiación de circulante: hasta 50% del importe de financiación (con proyecto de inversión) o 100% sin proyecto de inversión Adquisición de activos fijos productivos</a:t>
                      </a:r>
                    </a:p>
                    <a:p>
                      <a:pPr marL="273050" lvl="1" indent="0" algn="l" defTabSz="914400" rtl="0" eaLnBrk="1" fontAlgn="ctr" latinLnBrk="0" hangingPunct="1">
                        <a:buFont typeface="Wingdings" pitchFamily="2" charset="2"/>
                        <a:buNone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Adquisición de Vehículos turismos (hasta 30.000 €)</a:t>
                      </a:r>
                    </a:p>
                    <a:p>
                      <a:pPr marL="273050" lvl="1" indent="0" algn="l" defTabSz="914400" rtl="0" eaLnBrk="1" fontAlgn="ctr" latinLnBrk="0" hangingPunct="1">
                        <a:buFont typeface="Wingdings" pitchFamily="2" charset="2"/>
                        <a:buNone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Adquisición de empresas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Empresas y Emprendedores</a:t>
                      </a:r>
                    </a:p>
                    <a:p>
                      <a:pPr algn="ctr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Internacional</a:t>
                      </a:r>
                    </a:p>
                    <a:p>
                      <a:pPr algn="ctr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Garantía SGR</a:t>
                      </a:r>
                    </a:p>
                    <a:p>
                      <a:endParaRPr lang="es-ES" dirty="0"/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0943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Plazos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8288" indent="0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1, 2, 3, 5, 7, 10, 12, 15 y 20 con posibilidad de 1 o 2* años de carencia (*para plazos a partir de 12 años).</a:t>
                      </a:r>
                    </a:p>
                    <a:p>
                      <a:pPr marL="268288" indent="0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Para 100% liquidez, 1, 2 y 3.</a:t>
                      </a:r>
                      <a:endParaRPr lang="es-ES" sz="1400" b="0" i="0" u="none" strike="noStrike" kern="1200" baseline="0" dirty="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Empresas y Emprendedores</a:t>
                      </a:r>
                    </a:p>
                    <a:p>
                      <a:pPr algn="ctr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Internacional</a:t>
                      </a:r>
                    </a:p>
                    <a:p>
                      <a:pPr algn="ctr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Garantía SGR (hasta 15 años)</a:t>
                      </a:r>
                      <a:endParaRPr lang="es-ES" sz="1400" b="0" i="0" u="none" strike="noStrike" kern="1200" baseline="0" dirty="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2661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Préstamo</a:t>
                      </a:r>
                      <a:r>
                        <a:rPr lang="es-ES" sz="1600" b="1" i="0" u="none" strike="noStrike" kern="1200" baseline="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máximo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8288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10 Millones de Euros</a:t>
                      </a:r>
                      <a:endParaRPr lang="es-E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Empresas y Emprendedores</a:t>
                      </a:r>
                    </a:p>
                    <a:p>
                      <a:pPr marL="0" algn="ctr" defTabSz="914400" rtl="0" eaLnBrk="1" latinLnBrk="0" hangingPunct="1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Internacional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Exportadores C/P</a:t>
                      </a:r>
                      <a:endParaRPr lang="es-ES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4194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Porcentaje</a:t>
                      </a:r>
                      <a:r>
                        <a:rPr lang="es-ES" sz="1600" b="1" i="0" u="none" strike="noStrike" kern="1200" baseline="0" dirty="0" smtClean="0">
                          <a:solidFill>
                            <a:srgbClr val="990033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financiable</a:t>
                      </a:r>
                      <a:endParaRPr lang="es-ES" sz="1600" b="1" i="0" u="none" strike="noStrike" kern="1200" dirty="0" smtClean="0">
                        <a:solidFill>
                          <a:srgbClr val="990033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8288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Hasta  el 100%  del proyecto de inversión o necesidades de liquidez</a:t>
                      </a:r>
                    </a:p>
                  </a:txBody>
                  <a:tcPr marL="8887" marR="8887" marT="888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Empresas y Emprendedores</a:t>
                      </a:r>
                    </a:p>
                    <a:p>
                      <a:pPr marL="0" algn="ctr" defTabSz="914400" rtl="0" eaLnBrk="1" latinLnBrk="0" hangingPunct="1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Internacional</a:t>
                      </a:r>
                    </a:p>
                    <a:p>
                      <a:pPr marL="0" algn="ctr" defTabSz="914400" rtl="0" eaLnBrk="1" latinLnBrk="0" hangingPunct="1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Garantía  SGR/SAECA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Exportadores C/P</a:t>
                      </a:r>
                      <a:endParaRPr lang="es-ES" sz="1400" b="0" i="0" u="none" strike="noStrike" kern="1200" baseline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7383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98C81-301F-4C61-8831-B315D1F9F5EF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es-ES">
              <a:solidFill>
                <a:prstClr val="black"/>
              </a:solidFill>
            </a:endParaRPr>
          </a:p>
        </p:txBody>
      </p:sp>
      <p:graphicFrame>
        <p:nvGraphicFramePr>
          <p:cNvPr id="9" name="8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1023463"/>
              </p:ext>
            </p:extLst>
          </p:nvPr>
        </p:nvGraphicFramePr>
        <p:xfrm>
          <a:off x="1084566" y="1268760"/>
          <a:ext cx="7923354" cy="3369790"/>
        </p:xfrm>
        <a:graphic>
          <a:graphicData uri="http://schemas.openxmlformats.org/drawingml/2006/table">
            <a:tbl>
              <a:tblPr/>
              <a:tblGrid>
                <a:gridCol w="1586650"/>
                <a:gridCol w="3469435"/>
                <a:gridCol w="2867269"/>
              </a:tblGrid>
              <a:tr h="196499">
                <a:tc>
                  <a:txBody>
                    <a:bodyPr/>
                    <a:lstStyle/>
                    <a:p>
                      <a:pPr algn="l" fontAlgn="ctr"/>
                      <a:r>
                        <a:rPr lang="es-ES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887" marR="8887" marT="8887" marB="0" anchor="ctr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endParaRPr lang="es-ES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Líneas</a:t>
                      </a:r>
                      <a:r>
                        <a:rPr lang="es-ES" sz="1600" b="1" i="0" u="none" strike="noStrike" kern="1200" baseline="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aplicables</a:t>
                      </a:r>
                      <a:endParaRPr lang="es-ES" sz="1600" b="1" i="0" u="none" strike="noStrike" kern="1200" dirty="0">
                        <a:solidFill>
                          <a:schemeClr val="bg1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33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/>
                      <a:endParaRPr lang="es-ES" sz="1100" b="1" i="0" u="none" strike="noStrike" dirty="0">
                        <a:solidFill>
                          <a:srgbClr val="990033"/>
                        </a:solidFill>
                        <a:effectLst/>
                        <a:latin typeface="Calibri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100" b="0" i="0" u="none" strike="noStrike" kern="1200" dirty="0">
                        <a:solidFill>
                          <a:srgbClr val="A20032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1211150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+mn-lt"/>
                          <a:ea typeface="+mn-ea"/>
                          <a:cs typeface="Calibri" pitchFamily="34" charset="0"/>
                        </a:rPr>
                        <a:t>Modalidad  financiación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600" b="1" i="0" u="none" strike="noStrike" kern="1200" dirty="0" smtClean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ctr" latinLnBrk="0" hangingPunct="1"/>
                      <a:endParaRPr lang="es-ES" sz="11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73050" marR="0" lvl="1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s-ES" sz="14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Calibri" pitchFamily="34" charset="0"/>
                        </a:rPr>
                        <a:t>Contrato de préstamo o leasing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Empresas y Emprendedores</a:t>
                      </a:r>
                    </a:p>
                    <a:p>
                      <a:pPr algn="ctr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Internacional</a:t>
                      </a:r>
                    </a:p>
                    <a:p>
                      <a:pPr algn="ctr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Garantía SGR</a:t>
                      </a:r>
                    </a:p>
                    <a:p>
                      <a:endParaRPr lang="es-ES" dirty="0"/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0943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Comisiones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8288" indent="0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Sin comisiones, salvo  amortización anticipada</a:t>
                      </a:r>
                      <a:endParaRPr lang="es-ES" sz="1400" b="0" i="0" u="none" strike="noStrike" kern="1200" baseline="0" dirty="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Empresas y Emprendedores</a:t>
                      </a:r>
                    </a:p>
                    <a:p>
                      <a:pPr algn="ctr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Internacional</a:t>
                      </a:r>
                    </a:p>
                    <a:p>
                      <a:pPr algn="ctr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Exportadores C/P</a:t>
                      </a:r>
                    </a:p>
                    <a:p>
                      <a:pPr algn="ctr"/>
                      <a:endParaRPr lang="es-ES" sz="1400" b="0" i="0" u="none" strike="noStrike" kern="1200" baseline="0" dirty="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41945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Margen de intermediación</a:t>
                      </a:r>
                    </a:p>
                    <a:p>
                      <a:pPr algn="ctr" fontAlgn="ctr"/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Máximo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8288" indent="0" algn="l"/>
                      <a:r>
                        <a:rPr lang="es-ES" sz="1400" dirty="0" smtClean="0"/>
                        <a:t>Operaciones </a:t>
                      </a:r>
                      <a:r>
                        <a:rPr lang="es-ES" sz="1400" baseline="0" dirty="0" smtClean="0"/>
                        <a:t> = </a:t>
                      </a:r>
                      <a:r>
                        <a:rPr lang="es-ES" sz="1400" dirty="0" smtClean="0"/>
                        <a:t>1 año: 2,30%</a:t>
                      </a:r>
                    </a:p>
                    <a:p>
                      <a:pPr marL="268288" indent="0" algn="l"/>
                      <a:r>
                        <a:rPr lang="es-ES" sz="1400" dirty="0" smtClean="0"/>
                        <a:t>2 y 3 años: 4,00%</a:t>
                      </a:r>
                    </a:p>
                    <a:p>
                      <a:pPr marL="268288" indent="0" algn="l"/>
                      <a:r>
                        <a:rPr lang="es-ES" sz="1400" dirty="0" smtClean="0"/>
                        <a:t> Resto Plazos: 4,30%</a:t>
                      </a:r>
                      <a:endParaRPr lang="es-ES" sz="1400" b="0" i="0" u="none" strike="noStrike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Empresas y Emprendedores</a:t>
                      </a:r>
                    </a:p>
                    <a:p>
                      <a:pPr algn="ctr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Internacional</a:t>
                      </a:r>
                    </a:p>
                    <a:p>
                      <a:pPr algn="ctr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Exportadores L/P</a:t>
                      </a:r>
                    </a:p>
                    <a:p>
                      <a:endParaRPr lang="es-ES" dirty="0"/>
                    </a:p>
                  </a:txBody>
                  <a:tcPr marL="8887" marR="8887" marT="888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1 Título"/>
          <p:cNvSpPr>
            <a:spLocks/>
          </p:cNvSpPr>
          <p:nvPr/>
        </p:nvSpPr>
        <p:spPr bwMode="auto">
          <a:xfrm>
            <a:off x="807332" y="0"/>
            <a:ext cx="8180336" cy="923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s-ES" sz="2800" b="1" dirty="0" smtClean="0">
                <a:latin typeface="Arial" pitchFamily="34" charset="0"/>
                <a:cs typeface="Arial" pitchFamily="34" charset="0"/>
              </a:rPr>
              <a:t>Líneas ICO 2014: </a:t>
            </a: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Condiciones de Común Aplicación</a:t>
            </a:r>
            <a:endParaRPr lang="es-ES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3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C1F38F1-25D0-4BEA-8BBA-47CFF73C10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35696" y="26406"/>
            <a:ext cx="6019184" cy="677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852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70EDF8-9FD6-46D2-A71B-1AEEEC2D9A43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8640"/>
            <a:ext cx="8059653" cy="6145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3542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98C81-301F-4C61-8831-B315D1F9F5EF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13</a:t>
            </a:fld>
            <a:endParaRPr lang="es-ES">
              <a:solidFill>
                <a:prstClr val="black"/>
              </a:solidFill>
            </a:endParaRPr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1672611"/>
              </p:ext>
            </p:extLst>
          </p:nvPr>
        </p:nvGraphicFramePr>
        <p:xfrm>
          <a:off x="1115616" y="908721"/>
          <a:ext cx="7488832" cy="5559758"/>
        </p:xfrm>
        <a:graphic>
          <a:graphicData uri="http://schemas.openxmlformats.org/drawingml/2006/table">
            <a:tbl>
              <a:tblPr/>
              <a:tblGrid>
                <a:gridCol w="1466884"/>
                <a:gridCol w="6021948"/>
              </a:tblGrid>
              <a:tr h="840760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Clientes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Autónomos, entidades públicas y privadas que cuenten con el aval de una SGR o de SAECA.</a:t>
                      </a:r>
                    </a:p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Inversiones fuera del territorio nacional:  empresas domiciliadas en España y fuera de España con mayoría de capital español.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84148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Importe 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máximo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1,5 Millones  Euros por cliente y año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04510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Modalidad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500" b="0" i="0" u="none" strike="noStrike" kern="1200" baseline="0" dirty="0" smtClean="0">
                        <a:solidFill>
                          <a:srgbClr val="A20032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4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itchFamily="34" charset="0"/>
                        </a:rPr>
                        <a:t>Aval 100% SGR/SAECA: </a:t>
                      </a:r>
                      <a:r>
                        <a:rPr lang="es-ES" sz="14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itchFamily="34" charset="0"/>
                        </a:rPr>
                        <a:t>liquidez e inversión</a:t>
                      </a:r>
                      <a:endParaRPr lang="es-ES" sz="1400" b="0" u="sng" strike="noStrike" kern="120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itchFamily="34" charset="0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b="1" dirty="0" smtClean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Aval 50% SGR/SAECA:</a:t>
                      </a:r>
                      <a:r>
                        <a:rPr lang="es-ES" sz="1400" b="1" baseline="0" dirty="0" smtClean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1400" b="0" baseline="0" dirty="0" smtClean="0"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  <a:t>liquidez</a:t>
                      </a:r>
                      <a:endParaRPr lang="es-ES" sz="1400" b="0" i="0" u="none" strike="noStrike" kern="1200" baseline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4640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Plazos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9388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400" b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Calibri" pitchFamily="34" charset="0"/>
                        </a:rPr>
                        <a:t>1</a:t>
                      </a: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, 2, 3, 5, 7, 10, 12 y 15 años, con hasta 2 años de carencia 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5518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Tipo interés</a:t>
                      </a:r>
                      <a:r>
                        <a:rPr lang="es-ES" sz="1600" b="1" i="0" u="none" strike="noStrike" kern="1200" baseline="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máximo para 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el cliente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sng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Operaciones =  1 año </a:t>
                      </a: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:  </a:t>
                      </a:r>
                    </a:p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Aval 100%: Fijo/ Variable, más hasta 1,15% </a:t>
                      </a:r>
                    </a:p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Aval 50%: Fijo/ Variable, más hasta 1,725%</a:t>
                      </a:r>
                    </a:p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s-ES" sz="300" b="0" i="0" u="none" strike="noStrike" kern="1200" baseline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sng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Operaciones de 2 </a:t>
                      </a:r>
                      <a:r>
                        <a:rPr lang="es-ES" sz="1400" b="0" i="0" u="sng" strike="noStrike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ó</a:t>
                      </a:r>
                      <a:r>
                        <a:rPr lang="es-ES" sz="1400" b="0" i="0" u="sng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3 años</a:t>
                      </a: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Aval 100% : Fijo/ Variable, más hasta 2,00% </a:t>
                      </a:r>
                    </a:p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Aval 50%: Fijo/Variable más hasta 3,00%</a:t>
                      </a:r>
                    </a:p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s-ES" sz="300" b="0" i="0" u="none" strike="noStrike" kern="1200" baseline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sng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Operaciones plazo superior a 3 años</a:t>
                      </a: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Aval 100% : Fijo/ Variable, más hasta 2,15%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327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Coste  aval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4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itchFamily="34" charset="0"/>
                        </a:rPr>
                        <a:t>hasta el 1,15% importe operaciones plazo = 1 año. </a:t>
                      </a:r>
                    </a:p>
                    <a:p>
                      <a:pPr marL="285750" marR="0" lvl="0" indent="-2857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4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itchFamily="34" charset="0"/>
                        </a:rPr>
                        <a:t>hasta el 2,00% importe operaciones plazo de 2 o 3 años </a:t>
                      </a:r>
                    </a:p>
                    <a:p>
                      <a:pPr marL="285750" marR="0" lvl="0" indent="-28575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4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itchFamily="34" charset="0"/>
                        </a:rPr>
                        <a:t>hasta el 2,15% importe operaciones con plazo &gt;  3 años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84148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Comisión estudio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0,50%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4712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Cuota mutualista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La SGR podrá cobrar  hasta un 4% del importe de financiación. Importe reembolsable  cliente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3 Rectángulo"/>
          <p:cNvSpPr/>
          <p:nvPr/>
        </p:nvSpPr>
        <p:spPr>
          <a:xfrm>
            <a:off x="931374" y="55077"/>
            <a:ext cx="23246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latin typeface="Arial" charset="0"/>
                <a:cs typeface="Arial" charset="0"/>
              </a:rPr>
              <a:t>Líneas  </a:t>
            </a:r>
            <a:r>
              <a:rPr lang="es-ES" sz="2800" b="1" dirty="0">
                <a:latin typeface="Arial" charset="0"/>
                <a:cs typeface="Arial" charset="0"/>
              </a:rPr>
              <a:t>2014</a:t>
            </a:r>
            <a:endParaRPr lang="es-ES" sz="2800" b="1" dirty="0"/>
          </a:p>
        </p:txBody>
      </p:sp>
      <p:sp>
        <p:nvSpPr>
          <p:cNvPr id="5" name="4 Rectángulo"/>
          <p:cNvSpPr/>
          <p:nvPr/>
        </p:nvSpPr>
        <p:spPr>
          <a:xfrm>
            <a:off x="932361" y="515040"/>
            <a:ext cx="29531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Garantía SGR/SAECA  </a:t>
            </a: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859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70EDF8-9FD6-46D2-A71B-1AEEEC2D9A43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  <p:pic>
        <p:nvPicPr>
          <p:cNvPr id="2" name="Picture 2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75656" y="188639"/>
            <a:ext cx="6624736" cy="6541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0519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98C81-301F-4C61-8831-B315D1F9F5EF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15</a:t>
            </a:fld>
            <a:endParaRPr lang="es-ES">
              <a:solidFill>
                <a:prstClr val="black"/>
              </a:solidFill>
            </a:endParaRPr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5873331"/>
              </p:ext>
            </p:extLst>
          </p:nvPr>
        </p:nvGraphicFramePr>
        <p:xfrm>
          <a:off x="1187624" y="1196752"/>
          <a:ext cx="7488832" cy="5065884"/>
        </p:xfrm>
        <a:graphic>
          <a:graphicData uri="http://schemas.openxmlformats.org/drawingml/2006/table">
            <a:tbl>
              <a:tblPr/>
              <a:tblGrid>
                <a:gridCol w="1466884"/>
                <a:gridCol w="6021948"/>
              </a:tblGrid>
              <a:tr h="23878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Finalidad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Financiación del anticipo del importe de facturas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58074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Clientes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Autónomos y empresas  con domicilio social en España  que  emitan facturas derivadas de la venta en firme de bienes y servicios realizada a un deudor ubicado fuera del territorio nacional.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701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Importe 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máximo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10 Millones  Euros por cliente y año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85712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Conceptos</a:t>
                      </a:r>
                      <a:r>
                        <a:rPr lang="es-ES" sz="1600" b="1" i="0" u="none" strike="noStrike" kern="1200" baseline="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financiables</a:t>
                      </a: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9875" marR="0" lvl="2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Anticipo del importe de las facturas correspondientes a ventas en firme realizadas por el cliente dentro de su actividad exportadora a corto plazo.</a:t>
                      </a:r>
                    </a:p>
                    <a:p>
                      <a:pPr algn="ctr" fontAlgn="ctr"/>
                      <a:endParaRPr lang="es-ES" sz="1100" b="0" i="0" u="none" strike="noStrike" kern="1200" baseline="0" dirty="0" smtClean="0">
                        <a:solidFill>
                          <a:srgbClr val="A20032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269875" lvl="2" indent="0">
                        <a:buFont typeface="Arial" panose="020B0604020202020204" pitchFamily="34" charset="0"/>
                        <a:buNone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Facturas con vencimiento no superior a  180 días desde la fecha del pago del anticipo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244180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Modalidad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9875" lvl="2" indent="0" algn="l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s-ES" sz="1400" b="1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Con título para liquidez</a:t>
                      </a: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: operaciones con garantía a primer requerimiento, sin exclusiones salvo fraude y comprobación técnico comercial previa</a:t>
                      </a:r>
                    </a:p>
                    <a:p>
                      <a:pPr marL="269875" lvl="2" indent="0" algn="l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  <a:defRPr/>
                      </a:pPr>
                      <a:endParaRPr lang="es-ES" sz="1400" b="0" i="0" u="none" strike="noStrike" kern="1200" baseline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269875" lvl="2" indent="0" algn="l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s-ES" sz="1400" b="1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Sin título para liquidez</a:t>
                      </a: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: operaciones sin la garantía definida en el título para liquidez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39347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Tipo de interés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  <a:defRPr/>
                      </a:pPr>
                      <a:r>
                        <a:rPr lang="es-ES" sz="1400" b="1" kern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</a:rPr>
                        <a:t>Con titulo para liquidez</a:t>
                      </a:r>
                      <a:r>
                        <a:rPr lang="es-ES" sz="1400" kern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</a:rPr>
                        <a:t>:       </a:t>
                      </a:r>
                    </a:p>
                    <a:p>
                      <a:pPr marL="266700" algn="l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s-ES" sz="1400" b="0" kern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</a:rPr>
                        <a:t>Variable (3 o</a:t>
                      </a:r>
                      <a:r>
                        <a:rPr lang="es-ES" sz="1400" b="0" kern="0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</a:rPr>
                        <a:t> 6 meses) + hasta 1,4%</a:t>
                      </a:r>
                    </a:p>
                    <a:p>
                      <a:pPr marL="266700" algn="l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s-ES" sz="1400" b="0" kern="0" dirty="0" smtClean="0">
                        <a:solidFill>
                          <a:srgbClr val="000000"/>
                        </a:solidFill>
                        <a:latin typeface="Calibri" panose="020F0502020204030204" pitchFamily="34" charset="0"/>
                      </a:endParaRPr>
                    </a:p>
                    <a:p>
                      <a:pPr marL="285750" indent="-285750" algn="l" defTabSz="914400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  <a:defRPr/>
                      </a:pPr>
                      <a:r>
                        <a:rPr lang="es-ES" sz="1400" b="1" kern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Sin Título de Liquidez: </a:t>
                      </a:r>
                    </a:p>
                    <a:p>
                      <a:pPr marL="266700" algn="l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s-ES" sz="1400" b="0" kern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</a:rPr>
                        <a:t>Variable (3</a:t>
                      </a:r>
                      <a:r>
                        <a:rPr lang="es-ES" sz="1400" b="0" kern="0" baseline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</a:rPr>
                        <a:t> o 6 meses) +  h</a:t>
                      </a:r>
                      <a:r>
                        <a:rPr lang="es-ES" sz="1400" b="0" kern="0" dirty="0" smtClean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</a:rPr>
                        <a:t>asta 2,3%</a:t>
                      </a:r>
                    </a:p>
                    <a:p>
                      <a:pPr marL="269875" lvl="2" indent="0">
                        <a:buFont typeface="Arial" panose="020B0604020202020204" pitchFamily="34" charset="0"/>
                        <a:buNone/>
                      </a:pPr>
                      <a:endParaRPr lang="es-ES" sz="1400" b="0" i="0" u="none" strike="noStrike" kern="1200" baseline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3 Rectángulo"/>
          <p:cNvSpPr/>
          <p:nvPr/>
        </p:nvSpPr>
        <p:spPr>
          <a:xfrm>
            <a:off x="931374" y="55077"/>
            <a:ext cx="23246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latin typeface="Arial" charset="0"/>
                <a:cs typeface="Arial" charset="0"/>
              </a:rPr>
              <a:t>Líneas  </a:t>
            </a:r>
            <a:r>
              <a:rPr lang="es-ES" sz="2800" b="1" dirty="0">
                <a:latin typeface="Arial" charset="0"/>
                <a:cs typeface="Arial" charset="0"/>
              </a:rPr>
              <a:t>2014</a:t>
            </a:r>
            <a:endParaRPr lang="es-ES" sz="2800" b="1" dirty="0"/>
          </a:p>
        </p:txBody>
      </p:sp>
      <p:sp>
        <p:nvSpPr>
          <p:cNvPr id="5" name="4 Rectángulo"/>
          <p:cNvSpPr/>
          <p:nvPr/>
        </p:nvSpPr>
        <p:spPr>
          <a:xfrm>
            <a:off x="932361" y="515040"/>
            <a:ext cx="34756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 smtClean="0">
                <a:latin typeface="Arial" charset="0"/>
                <a:cs typeface="Arial" charset="0"/>
              </a:rPr>
              <a:t>Exportadores Corto Plazo  </a:t>
            </a:r>
            <a:endParaRPr lang="es-ES" sz="2000" b="1" dirty="0"/>
          </a:p>
        </p:txBody>
      </p:sp>
    </p:spTree>
    <p:extLst>
      <p:ext uri="{BB962C8B-B14F-4D97-AF65-F5344CB8AC3E}">
        <p14:creationId xmlns:p14="http://schemas.microsoft.com/office/powerpoint/2010/main" val="140987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98C81-301F-4C61-8831-B315D1F9F5EF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16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931374" y="55077"/>
            <a:ext cx="23246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latin typeface="Arial" charset="0"/>
                <a:cs typeface="Arial" charset="0"/>
              </a:rPr>
              <a:t>Líneas  </a:t>
            </a:r>
            <a:r>
              <a:rPr lang="es-ES" sz="2800" b="1" dirty="0">
                <a:latin typeface="Arial" charset="0"/>
                <a:cs typeface="Arial" charset="0"/>
              </a:rPr>
              <a:t>2014</a:t>
            </a:r>
            <a:endParaRPr lang="es-ES" sz="2800" b="1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0357844"/>
              </p:ext>
            </p:extLst>
          </p:nvPr>
        </p:nvGraphicFramePr>
        <p:xfrm>
          <a:off x="1259632" y="1340768"/>
          <a:ext cx="7488832" cy="4723274"/>
        </p:xfrm>
        <a:graphic>
          <a:graphicData uri="http://schemas.openxmlformats.org/drawingml/2006/table">
            <a:tbl>
              <a:tblPr/>
              <a:tblGrid>
                <a:gridCol w="1549414"/>
                <a:gridCol w="5939418"/>
              </a:tblGrid>
              <a:tr h="292374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</a:rPr>
                        <a:t>Dotación</a:t>
                      </a:r>
                      <a:r>
                        <a:rPr lang="es-ES" sz="1600" b="1" i="0" u="none" strike="noStrike" baseline="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</a:rPr>
                        <a:t> </a:t>
                      </a:r>
                      <a:endParaRPr lang="es-ES" sz="1600" b="1" i="0" u="none" strike="noStrike" dirty="0">
                        <a:solidFill>
                          <a:srgbClr val="990033"/>
                        </a:solidFill>
                        <a:effectLst/>
                        <a:latin typeface="Calibri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0" algn="l" fontAlgn="ctr"/>
                      <a:r>
                        <a:rPr lang="es-ES" sz="16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323 </a:t>
                      </a: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 Millones Euros </a:t>
                      </a:r>
                      <a:endParaRPr lang="es-E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94910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Finalidad 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Financiación a empresas innovadoras que realicen inversiones productivas en territorio nacional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34777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Clientes 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0" algn="l" defTabSz="914400" rtl="0" eaLnBrk="1" latinLnBrk="0" hangingPunct="1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Empresas innovadoras,  aquellas que cumplan los requisitos definidos  por la Dirección General de Innovación y Competitividad, que realicen inversiones productivas en España.</a:t>
                      </a:r>
                    </a:p>
                    <a:p>
                      <a:pPr marL="182563" indent="0" algn="l" defTabSz="914400" rtl="0" eaLnBrk="1" latinLnBrk="0" hangingPunct="1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82563" indent="0" algn="l" defTabSz="914400" rtl="0" eaLnBrk="1" latinLnBrk="0" hangingPunct="1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No podrán ser clientes las “empresas en crisis”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52213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Importe</a:t>
                      </a:r>
                      <a:r>
                        <a:rPr lang="es-ES" sz="1600" b="1" i="0" u="none" strike="noStrike" kern="1200" baseline="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máximo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1,5 millones de euros, en una o varias operaciones. 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208090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Conceptos</a:t>
                      </a:r>
                      <a:r>
                        <a:rPr lang="es-ES" sz="1600" b="1" i="0" u="none" strike="noStrike" kern="1200" baseline="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financiables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Inversiones productivas dentro de territorio nacional (IVA/IGIC o impuesto análogo no incluidos). Los activos fijos productivos podrán ser nuevos o de segunda mano (Orden EHA/524/2008, de 26 de febrero).  </a:t>
                      </a:r>
                    </a:p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Se financiará hasta el 100% del proyecto de inversión, IVA/IGIC o impuestos de análoga naturaleza no incluidos.</a:t>
                      </a:r>
                    </a:p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Sólo se financiarán las inversiones cuyas facturas sean pagadas  con posterioridad a la fecha en la que se formalice el contrato de préstamo entre la empresa  y entidad de crédito.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7 Rectángulo"/>
          <p:cNvSpPr/>
          <p:nvPr/>
        </p:nvSpPr>
        <p:spPr>
          <a:xfrm>
            <a:off x="931374" y="548680"/>
            <a:ext cx="52551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 smtClean="0">
                <a:latin typeface="Arial" charset="0"/>
                <a:cs typeface="Arial" charset="0"/>
              </a:rPr>
              <a:t>Innovación Fondo Tecnológico </a:t>
            </a:r>
            <a:r>
              <a:rPr lang="es-ES" sz="2000" b="1" dirty="0">
                <a:latin typeface="Arial" charset="0"/>
                <a:cs typeface="Arial" charset="0"/>
              </a:rPr>
              <a:t>2013-2015</a:t>
            </a:r>
          </a:p>
        </p:txBody>
      </p:sp>
    </p:spTree>
    <p:extLst>
      <p:ext uri="{BB962C8B-B14F-4D97-AF65-F5344CB8AC3E}">
        <p14:creationId xmlns:p14="http://schemas.microsoft.com/office/powerpoint/2010/main" val="390466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98C81-301F-4C61-8831-B315D1F9F5EF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17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931374" y="55077"/>
            <a:ext cx="23246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latin typeface="Arial" charset="0"/>
                <a:cs typeface="Arial" charset="0"/>
              </a:rPr>
              <a:t>Líneas  </a:t>
            </a:r>
            <a:r>
              <a:rPr lang="es-ES" sz="2800" b="1" dirty="0">
                <a:latin typeface="Arial" charset="0"/>
                <a:cs typeface="Arial" charset="0"/>
              </a:rPr>
              <a:t>2014</a:t>
            </a:r>
            <a:endParaRPr lang="es-ES" sz="2800" b="1" dirty="0"/>
          </a:p>
        </p:txBody>
      </p:sp>
      <p:sp>
        <p:nvSpPr>
          <p:cNvPr id="8" name="7 Rectángulo"/>
          <p:cNvSpPr/>
          <p:nvPr/>
        </p:nvSpPr>
        <p:spPr>
          <a:xfrm>
            <a:off x="931374" y="548680"/>
            <a:ext cx="52551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 smtClean="0">
                <a:latin typeface="Arial" charset="0"/>
                <a:cs typeface="Arial" charset="0"/>
              </a:rPr>
              <a:t>Innovación Fondo Tecnológico </a:t>
            </a:r>
            <a:r>
              <a:rPr lang="es-ES" sz="2000" b="1" dirty="0">
                <a:latin typeface="Arial" charset="0"/>
                <a:cs typeface="Arial" charset="0"/>
              </a:rPr>
              <a:t>2013-2015</a:t>
            </a:r>
          </a:p>
        </p:txBody>
      </p:sp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3207994"/>
              </p:ext>
            </p:extLst>
          </p:nvPr>
        </p:nvGraphicFramePr>
        <p:xfrm>
          <a:off x="1115616" y="1196752"/>
          <a:ext cx="7560840" cy="5040560"/>
        </p:xfrm>
        <a:graphic>
          <a:graphicData uri="http://schemas.openxmlformats.org/drawingml/2006/table">
            <a:tbl>
              <a:tblPr/>
              <a:tblGrid>
                <a:gridCol w="1728192"/>
                <a:gridCol w="5832648"/>
              </a:tblGrid>
              <a:tr h="3228648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Importe</a:t>
                      </a:r>
                      <a:r>
                        <a:rPr lang="es-ES" sz="1600" b="1" i="0" u="none" strike="noStrike" kern="1200" baseline="0" dirty="0" smtClean="0">
                          <a:solidFill>
                            <a:srgbClr val="990033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fondos disponibles por regiones</a:t>
                      </a:r>
                      <a:endParaRPr lang="es-ES" sz="1600" b="1" i="0" u="none" strike="noStrike" kern="1200" dirty="0" smtClean="0">
                        <a:solidFill>
                          <a:srgbClr val="990033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lvl="0" indent="0">
                        <a:buFont typeface="Arial" panose="020B0604020202020204" pitchFamily="34" charset="0"/>
                        <a:buChar char="•"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ICO Innovación Fondo Tecnológico  Convergencia: 218.533.101 euros</a:t>
                      </a:r>
                    </a:p>
                    <a:p>
                      <a:pPr marL="182563" lvl="0" indent="0">
                        <a:buFont typeface="Arial" panose="020B0604020202020204" pitchFamily="34" charset="0"/>
                        <a:buNone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 Galicia, Andalucía, Castilla-La Mancha y Extremadura</a:t>
                      </a:r>
                    </a:p>
                    <a:p>
                      <a:pPr marL="182563" indent="0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</a:p>
                    <a:p>
                      <a:pPr marL="182563" lvl="0" indent="0">
                        <a:buFont typeface="Arial" panose="020B0604020202020204" pitchFamily="34" charset="0"/>
                        <a:buChar char="•"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s-ES" sz="1400" b="1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ICO Innovación Fondo Tecnológico </a:t>
                      </a:r>
                      <a:r>
                        <a:rPr lang="es-ES" sz="1400" b="1" i="0" u="none" strike="noStrike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Phasing</a:t>
                      </a:r>
                      <a:r>
                        <a:rPr lang="es-ES" sz="1400" b="1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s-ES" sz="1400" b="1" i="0" u="none" strike="noStrike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out</a:t>
                      </a:r>
                      <a:r>
                        <a:rPr lang="es-ES" sz="1400" b="1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: 21.382.257 euros</a:t>
                      </a:r>
                    </a:p>
                    <a:p>
                      <a:pPr marL="182563" indent="0"/>
                      <a:r>
                        <a:rPr lang="es-ES" sz="1400" b="1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 Asturias, Región de Murcia, Ceuta y Melilla</a:t>
                      </a:r>
                    </a:p>
                    <a:p>
                      <a:pPr marL="182563" indent="0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 </a:t>
                      </a:r>
                    </a:p>
                    <a:p>
                      <a:pPr marL="182563" lvl="0" indent="0">
                        <a:buFont typeface="Arial" panose="020B0604020202020204" pitchFamily="34" charset="0"/>
                        <a:buChar char="•"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ICO Innovación Fondo Tecnológico </a:t>
                      </a:r>
                      <a:r>
                        <a:rPr lang="es-ES" sz="1400" b="0" i="0" u="none" strike="noStrike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Phasing</a:t>
                      </a: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in: 	74.157.657 euros</a:t>
                      </a:r>
                    </a:p>
                    <a:p>
                      <a:pPr marL="182563" indent="0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 Comunidad Valenciana, Canarias y Castilla y León</a:t>
                      </a:r>
                    </a:p>
                    <a:p>
                      <a:pPr marL="182563" indent="0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 </a:t>
                      </a:r>
                    </a:p>
                    <a:p>
                      <a:pPr marL="182563" lvl="0" indent="0">
                        <a:buFont typeface="Arial" panose="020B0604020202020204" pitchFamily="34" charset="0"/>
                        <a:buChar char="•"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ICO Innovación Fondo Tecnológico Competitividad: 9.527.908 euros</a:t>
                      </a:r>
                    </a:p>
                    <a:p>
                      <a:pPr marL="182563" indent="0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 País Vasco, Cataluña, Cantabria, La Rioja, Aragón, Navarra, Baleares y Madrid</a:t>
                      </a:r>
                    </a:p>
                    <a:p>
                      <a:endParaRPr lang="es-ES" sz="1400" b="0" i="0" u="none" strike="noStrike" kern="1200" baseline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marL="182563" indent="0"/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La operación se asignará a la CCAA en la que se realice la inversión financiada, no al lugar del domicilio fiscal o</a:t>
                      </a: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social de la empresa.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21014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Importe proyecto financiable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9388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H</a:t>
                      </a: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asta el 100% del proyecto de inversión, IVA/IGIC o impuestos de análoga   naturaleza no incluidos.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67624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Plazos</a:t>
                      </a:r>
                      <a:r>
                        <a:rPr lang="es-ES" sz="1600" b="1" i="0" u="none" strike="noStrike" kern="1200" baseline="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amortización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-31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1, 2, 3, 5, y 7 años, con opción de 1 año de carencia 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23274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Tipos</a:t>
                      </a:r>
                      <a:r>
                        <a:rPr lang="es-ES" sz="1600" b="1" i="0" u="none" strike="noStrike" kern="1200" baseline="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de interés</a:t>
                      </a: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68313" lvl="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ES" sz="1400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140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1 año: Fijo/ Variable, más un margen de hasta 2,30 %  </a:t>
                      </a:r>
                    </a:p>
                    <a:p>
                      <a:pPr marL="468313" lvl="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ES" sz="140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2 y 3 años: Fijo/Variable, más un margen de hasta 4,00%</a:t>
                      </a:r>
                    </a:p>
                    <a:p>
                      <a:pPr marL="468313" lvl="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ES" sz="1400" kern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Superior a 3 años:  Fijo/Variable, más un margen de hasta 4,30%</a:t>
                      </a:r>
                      <a:endParaRPr lang="es-ES" sz="1100" b="0" i="0" u="none" strike="noStrike" kern="1200" baseline="0" dirty="0" smtClean="0">
                        <a:solidFill>
                          <a:srgbClr val="A20032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2292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98C81-301F-4C61-8831-B315D1F9F5EF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18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905503" y="920795"/>
            <a:ext cx="81201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000" dirty="0" smtClean="0">
              <a:latin typeface="+mn-lt"/>
            </a:endParaRPr>
          </a:p>
          <a:p>
            <a:pPr marL="342900" indent="-342900">
              <a:buFont typeface="Wingdings" pitchFamily="2" charset="2"/>
              <a:buChar char="§"/>
            </a:pPr>
            <a:endParaRPr lang="es-ES" sz="2000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6629085"/>
              </p:ext>
            </p:extLst>
          </p:nvPr>
        </p:nvGraphicFramePr>
        <p:xfrm>
          <a:off x="971600" y="943393"/>
          <a:ext cx="8064896" cy="5509943"/>
        </p:xfrm>
        <a:graphic>
          <a:graphicData uri="http://schemas.openxmlformats.org/drawingml/2006/table">
            <a:tbl>
              <a:tblPr/>
              <a:tblGrid>
                <a:gridCol w="1440160"/>
                <a:gridCol w="6624736"/>
              </a:tblGrid>
              <a:tr h="320676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</a:rPr>
                        <a:t>Dotación</a:t>
                      </a:r>
                      <a:endParaRPr lang="es-ES" sz="1600" b="1" i="0" u="none" strike="noStrike" dirty="0">
                        <a:solidFill>
                          <a:srgbClr val="990033"/>
                        </a:solidFill>
                        <a:effectLst/>
                        <a:latin typeface="Calibri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0" algn="l" fontAlgn="ctr"/>
                      <a:r>
                        <a:rPr lang="es-ES" sz="16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30</a:t>
                      </a: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 Millones Euros </a:t>
                      </a:r>
                      <a:endParaRPr lang="es-E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98181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Finalidad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Financiación a autónomos y empresas que desarrollen su actividad dentro del sector de las telecomunicaciones y las tecnologías de la información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Clientes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Autónomos y empresas, domiciliadas en España o en el extranjero con mayoría de capital español,  que desarrollen su actividad dentro del sector de las telecomunicaciones y las tecnologías de la información (CNAE  incluidos en el listado)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Importe</a:t>
                      </a:r>
                      <a:r>
                        <a:rPr lang="es-ES" sz="1600" b="1" i="0" u="none" strike="noStrike" kern="1200" baseline="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máximo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500.000 euros por cliente y año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591393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Conceptos</a:t>
                      </a:r>
                      <a:r>
                        <a:rPr lang="es-ES" sz="1600" b="1" i="0" u="none" strike="noStrike" kern="1200" baseline="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financiables</a:t>
                      </a: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100" b="0" i="0" u="none" strike="noStrike" kern="1200" baseline="0" dirty="0" smtClean="0">
                        <a:solidFill>
                          <a:srgbClr val="A20032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742950" lvl="1" indent="-285750">
                        <a:buFont typeface="Wingdings" panose="05000000000000000000" pitchFamily="2" charset="2"/>
                        <a:buChar char="§"/>
                      </a:pPr>
                      <a:r>
                        <a:rPr lang="es-ES" sz="1400" b="1" dirty="0" smtClean="0">
                          <a:latin typeface="+mj-lt"/>
                          <a:cs typeface="Arial" panose="020B0604020202020204" pitchFamily="34" charset="0"/>
                        </a:rPr>
                        <a:t>Liquidez</a:t>
                      </a:r>
                      <a:r>
                        <a:rPr lang="es-ES" sz="1600" dirty="0" smtClean="0">
                          <a:latin typeface="+mj-lt"/>
                          <a:cs typeface="Arial" panose="020B0604020202020204" pitchFamily="34" charset="0"/>
                        </a:rPr>
                        <a:t>: </a:t>
                      </a:r>
                      <a:r>
                        <a:rPr lang="es-ES" sz="1400" dirty="0" smtClean="0">
                          <a:latin typeface="+mj-lt"/>
                          <a:cs typeface="Arial" panose="020B0604020202020204" pitchFamily="34" charset="0"/>
                        </a:rPr>
                        <a:t>hasta el 100% de las necesidades para plazos iguales o inferiores a 3 años</a:t>
                      </a:r>
                    </a:p>
                    <a:p>
                      <a:pPr marL="742950" lvl="1" indent="-285750">
                        <a:buFont typeface="Wingdings" panose="05000000000000000000" pitchFamily="2" charset="2"/>
                        <a:buChar char="§"/>
                      </a:pPr>
                      <a:r>
                        <a:rPr lang="es-ES" sz="1400" b="1" dirty="0" smtClean="0">
                          <a:latin typeface="+mj-lt"/>
                          <a:cs typeface="Arial" panose="020B0604020202020204" pitchFamily="34" charset="0"/>
                        </a:rPr>
                        <a:t>Inversión</a:t>
                      </a:r>
                      <a:r>
                        <a:rPr lang="es-ES" sz="1400" dirty="0" smtClean="0">
                          <a:latin typeface="+mj-lt"/>
                          <a:cs typeface="Arial" panose="020B0604020202020204" pitchFamily="34" charset="0"/>
                        </a:rPr>
                        <a:t>: </a:t>
                      </a:r>
                    </a:p>
                    <a:p>
                      <a:pPr marL="1200150" lvl="2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dirty="0" smtClean="0">
                          <a:latin typeface="+mj-lt"/>
                          <a:cs typeface="Arial" panose="020B0604020202020204" pitchFamily="34" charset="0"/>
                        </a:rPr>
                        <a:t>Obras para la apertura de nuevos establecimientos comerciales o reacondicionamiento y modernización de los existentes.</a:t>
                      </a:r>
                    </a:p>
                    <a:p>
                      <a:pPr marL="1200150" lvl="2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dirty="0" smtClean="0">
                          <a:latin typeface="+mj-lt"/>
                          <a:cs typeface="Arial" panose="020B0604020202020204" pitchFamily="34" charset="0"/>
                        </a:rPr>
                        <a:t>Activos fijos productivos nuevos o de segunda mano destinados a la especialización o modernización.</a:t>
                      </a:r>
                    </a:p>
                    <a:p>
                      <a:pPr marL="1200150" lvl="2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dirty="0" smtClean="0">
                          <a:latin typeface="+mj-lt"/>
                          <a:cs typeface="Arial" panose="020B0604020202020204" pitchFamily="34" charset="0"/>
                        </a:rPr>
                        <a:t>Sistemas de tecnologías de la información, comunicaciones, seguridad y eficiencia energética.</a:t>
                      </a:r>
                    </a:p>
                    <a:p>
                      <a:pPr marL="1200150" lvl="2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dirty="0" smtClean="0">
                          <a:latin typeface="+mj-lt"/>
                          <a:cs typeface="Arial" panose="020B0604020202020204" pitchFamily="34" charset="0"/>
                        </a:rPr>
                        <a:t>Vehículos turismo, cuyo precio no supere los 30.000 euros más IVA.</a:t>
                      </a:r>
                    </a:p>
                    <a:p>
                      <a:pPr marL="1200150" lvl="2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dirty="0" smtClean="0">
                          <a:latin typeface="+mj-lt"/>
                          <a:cs typeface="Arial" panose="020B0604020202020204" pitchFamily="34" charset="0"/>
                        </a:rPr>
                        <a:t>Adquisición de empresas.</a:t>
                      </a:r>
                    </a:p>
                    <a:p>
                      <a:pPr marL="1200150" lvl="2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400" dirty="0" smtClean="0">
                          <a:latin typeface="+mj-lt"/>
                          <a:cs typeface="Arial" panose="020B0604020202020204" pitchFamily="34" charset="0"/>
                        </a:rPr>
                        <a:t>Gastos de circulante con el límite del 50% de la financiación obtenida para esta modalidad de Inversión</a:t>
                      </a:r>
                    </a:p>
                    <a:p>
                      <a:pPr marL="269875" lvl="2" indent="0">
                        <a:buFont typeface="Arial" panose="020B0604020202020204" pitchFamily="34" charset="0"/>
                        <a:buNone/>
                      </a:pP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Se financiarán  inversiones  posteriores al 12 de abril de 2014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4 Rectángulo"/>
          <p:cNvSpPr/>
          <p:nvPr/>
        </p:nvSpPr>
        <p:spPr>
          <a:xfrm>
            <a:off x="931374" y="44624"/>
            <a:ext cx="29626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latin typeface="Arial" charset="0"/>
                <a:cs typeface="Arial" charset="0"/>
              </a:rPr>
              <a:t>Líneas ICO </a:t>
            </a:r>
            <a:r>
              <a:rPr lang="es-ES" sz="2800" b="1" dirty="0">
                <a:latin typeface="Arial" charset="0"/>
                <a:cs typeface="Arial" charset="0"/>
              </a:rPr>
              <a:t>2014</a:t>
            </a:r>
            <a:endParaRPr lang="es-ES" sz="2800" b="1" dirty="0"/>
          </a:p>
        </p:txBody>
      </p:sp>
      <p:sp>
        <p:nvSpPr>
          <p:cNvPr id="6" name="5 Rectángulo"/>
          <p:cNvSpPr/>
          <p:nvPr/>
        </p:nvSpPr>
        <p:spPr>
          <a:xfrm>
            <a:off x="938422" y="508610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Agenda Digital</a:t>
            </a: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66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98C81-301F-4C61-8831-B315D1F9F5EF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19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931374" y="55077"/>
            <a:ext cx="23246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latin typeface="Arial" charset="0"/>
                <a:cs typeface="Arial" charset="0"/>
              </a:rPr>
              <a:t>Líneas  </a:t>
            </a:r>
            <a:r>
              <a:rPr lang="es-ES" sz="2800" b="1" dirty="0">
                <a:latin typeface="Arial" charset="0"/>
                <a:cs typeface="Arial" charset="0"/>
              </a:rPr>
              <a:t>2014</a:t>
            </a:r>
            <a:endParaRPr lang="es-ES" sz="2800" b="1" dirty="0"/>
          </a:p>
        </p:txBody>
      </p:sp>
      <p:sp>
        <p:nvSpPr>
          <p:cNvPr id="5" name="4 Rectángulo"/>
          <p:cNvSpPr/>
          <p:nvPr/>
        </p:nvSpPr>
        <p:spPr>
          <a:xfrm>
            <a:off x="932361" y="515040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 smtClean="0">
                <a:latin typeface="Arial" charset="0"/>
                <a:cs typeface="Arial" charset="0"/>
              </a:rPr>
              <a:t>Agenda Digital</a:t>
            </a:r>
            <a:endParaRPr lang="es-ES" sz="2000" b="1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3811918"/>
              </p:ext>
            </p:extLst>
          </p:nvPr>
        </p:nvGraphicFramePr>
        <p:xfrm>
          <a:off x="1043608" y="1412776"/>
          <a:ext cx="7920880" cy="3077485"/>
        </p:xfrm>
        <a:graphic>
          <a:graphicData uri="http://schemas.openxmlformats.org/drawingml/2006/table">
            <a:tbl>
              <a:tblPr/>
              <a:tblGrid>
                <a:gridCol w="1584176"/>
                <a:gridCol w="6336704"/>
              </a:tblGrid>
              <a:tr h="720080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Plazos Amortización</a:t>
                      </a:r>
                      <a:r>
                        <a:rPr lang="es-ES" sz="1600" b="1" i="0" u="none" strike="noStrike" kern="1200" baseline="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27063" marR="0" lvl="0" indent="-268288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s-ES" sz="14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Liquidez</a:t>
                      </a: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1, 2 y  3 años  con 1  carencia </a:t>
                      </a:r>
                    </a:p>
                    <a:p>
                      <a:pPr marL="627063" marR="0" lvl="0" indent="-268288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s-ES" sz="14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anose="020B0604020202020204" pitchFamily="34" charset="0"/>
                        </a:rPr>
                        <a:t>Inversión: </a:t>
                      </a:r>
                      <a:r>
                        <a:rPr lang="es-ES" sz="14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1,2,3, 5 y 7 años, con opción de 1 año de carencia </a:t>
                      </a: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35740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i="0" u="none" strike="noStrike" kern="120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Tipos</a:t>
                      </a:r>
                      <a:r>
                        <a:rPr lang="es-ES" sz="1600" b="1" i="0" u="none" strike="noStrike" kern="1200" baseline="0" dirty="0" smtClean="0">
                          <a:solidFill>
                            <a:srgbClr val="990033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de interés</a:t>
                      </a:r>
                      <a:endParaRPr lang="es-ES" sz="1600" b="1" i="0" u="none" strike="noStrike" kern="1200" dirty="0">
                        <a:solidFill>
                          <a:srgbClr val="990033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58775" indent="0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1 año con 0 o 1 año de carencia para el pago del principal: 2,862% TAE</a:t>
                      </a:r>
                    </a:p>
                    <a:p>
                      <a:pPr marL="358775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2 años con 0 o 1 año de carencia para el pago del principal: 4,562% TAE</a:t>
                      </a:r>
                    </a:p>
                    <a:p>
                      <a:pPr marL="358775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3 años con 0 o 1 año de carencia para el pago del principal: 4,562%TAE</a:t>
                      </a:r>
                    </a:p>
                    <a:p>
                      <a:pPr marL="358775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5 años con 0 o 1 año de  carencia para el pago del principal: 4,862%TAE</a:t>
                      </a:r>
                    </a:p>
                    <a:p>
                      <a:pPr marL="358775" indent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7 años con 0 o 1 año de  carencia para el pago del principal: 4,862% TAE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effectLst/>
                          <a:latin typeface="GillSansMT"/>
                          <a:ea typeface="Calibri"/>
                          <a:cs typeface="GillSansMT"/>
                        </a:rPr>
                        <a:t> </a:t>
                      </a:r>
                      <a:endParaRPr lang="es-ES" sz="12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effectLst/>
                          <a:latin typeface="GillSansMT"/>
                          <a:ea typeface="Calibri"/>
                          <a:cs typeface="GillSansMT"/>
                        </a:rPr>
                        <a:t> </a:t>
                      </a:r>
                      <a:endParaRPr lang="es-ES" sz="12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 fontAlgn="ctr"/>
                      <a:endParaRPr lang="es-ES" sz="1400" b="0" i="0" u="none" strike="noStrike" kern="1200" baseline="0" dirty="0" smtClean="0">
                        <a:solidFill>
                          <a:srgbClr val="A2003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87" marR="8887" marT="8887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676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884" name="Rectangle 404"/>
          <p:cNvSpPr>
            <a:spLocks noChangeArrowheads="1"/>
          </p:cNvSpPr>
          <p:nvPr/>
        </p:nvSpPr>
        <p:spPr bwMode="auto">
          <a:xfrm>
            <a:off x="1187202" y="692696"/>
            <a:ext cx="7561262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FDD087"/>
              </a:buClr>
              <a:buSzPct val="125000"/>
              <a:buFont typeface="Wingdings" pitchFamily="2" charset="2"/>
              <a:buNone/>
            </a:pPr>
            <a:r>
              <a:rPr lang="es-ES_tradnl" sz="26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MUCHAS  GRACIAS  POR  SU  ASISTENCIA</a:t>
            </a:r>
            <a:endParaRPr lang="es-ES_tradnl" sz="2600" b="1" dirty="0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24963" name="Rectangle 3"/>
          <p:cNvSpPr>
            <a:spLocks noChangeArrowheads="1"/>
          </p:cNvSpPr>
          <p:nvPr/>
        </p:nvSpPr>
        <p:spPr bwMode="auto">
          <a:xfrm>
            <a:off x="1501080" y="4868863"/>
            <a:ext cx="7391400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s-ES_tradnl" sz="3200" b="1" dirty="0">
                <a:solidFill>
                  <a:srgbClr val="891536"/>
                </a:solidFill>
                <a:latin typeface="Arial" charset="0"/>
                <a:cs typeface="Arial" charset="0"/>
              </a:rPr>
              <a:t>www.ico.es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s-ES_tradnl" sz="3200" b="1" dirty="0">
                <a:solidFill>
                  <a:srgbClr val="891536"/>
                </a:solidFill>
                <a:latin typeface="Arial" charset="0"/>
                <a:cs typeface="Arial" charset="0"/>
              </a:rPr>
              <a:t>Tfno. Información: </a:t>
            </a:r>
            <a:r>
              <a:rPr lang="es-ES_tradnl" sz="3200" b="1" dirty="0" smtClean="0">
                <a:solidFill>
                  <a:srgbClr val="891536"/>
                </a:solidFill>
                <a:latin typeface="Arial" charset="0"/>
                <a:cs typeface="Arial" charset="0"/>
              </a:rPr>
              <a:t>900.121.121</a:t>
            </a:r>
            <a:endParaRPr lang="es-ES_tradnl" sz="3200" b="1" dirty="0">
              <a:solidFill>
                <a:srgbClr val="891536"/>
              </a:solidFill>
              <a:latin typeface="Arial" charset="0"/>
              <a:cs typeface="Arial" charset="0"/>
            </a:endParaRPr>
          </a:p>
        </p:txBody>
      </p:sp>
      <p:pic>
        <p:nvPicPr>
          <p:cNvPr id="2" name="Picture 2" descr="C:\Users\ico227\AppData\Local\Microsoft\Windows\Temporary Internet Files\Content.Outlook\3XYO6RD1\Newsletter1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439" y="1628800"/>
            <a:ext cx="7092788" cy="283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520694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lantilla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Plantilla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plantilla ico hoja 2 junio 20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4023</TotalTime>
  <Words>2150</Words>
  <Application>Microsoft Office PowerPoint</Application>
  <PresentationFormat>Presentación en pantalla (4:3)</PresentationFormat>
  <Paragraphs>317</Paragraphs>
  <Slides>20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20</vt:i4>
      </vt:variant>
    </vt:vector>
  </HeadingPairs>
  <TitlesOfParts>
    <vt:vector size="24" baseType="lpstr">
      <vt:lpstr>Tema de Office</vt:lpstr>
      <vt:lpstr>Plantilla3</vt:lpstr>
      <vt:lpstr>1_Plantilla3</vt:lpstr>
      <vt:lpstr>plantilla ico hoja 2 junio 2012</vt:lpstr>
      <vt:lpstr>Foro de Financiación a la Innovación  Líneas ICO 2014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Instituto de Credito Oficial Paseo del Prado 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Carmen Varela Lopez</dc:creator>
  <cp:lastModifiedBy> </cp:lastModifiedBy>
  <cp:revision>375</cp:revision>
  <cp:lastPrinted>2014-06-16T15:35:50Z</cp:lastPrinted>
  <dcterms:created xsi:type="dcterms:W3CDTF">2013-03-11T15:20:52Z</dcterms:created>
  <dcterms:modified xsi:type="dcterms:W3CDTF">2014-10-08T07:20:19Z</dcterms:modified>
</cp:coreProperties>
</file>