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3"/>
  </p:notesMasterIdLst>
  <p:sldIdLst>
    <p:sldId id="291" r:id="rId2"/>
  </p:sldIdLst>
  <p:sldSz cx="6858000" cy="9906000" type="A4"/>
  <p:notesSz cx="98742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250"/>
    <a:srgbClr val="00AED9"/>
    <a:srgbClr val="404040"/>
    <a:srgbClr val="F9F9F9"/>
    <a:srgbClr val="E80E51"/>
    <a:srgbClr val="FCF7EE"/>
    <a:srgbClr val="1B39A4"/>
    <a:srgbClr val="FBFBFB"/>
    <a:srgbClr val="FBFBE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89059" autoAdjust="0"/>
  </p:normalViewPr>
  <p:slideViewPr>
    <p:cSldViewPr snapToGrid="0">
      <p:cViewPr varScale="1">
        <p:scale>
          <a:sx n="79" d="100"/>
          <a:sy n="79" d="100"/>
        </p:scale>
        <p:origin x="237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815A0-5DD7-4145-B6D6-EF9FBCBDF599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43375" y="849313"/>
            <a:ext cx="15875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87425" y="3271381"/>
            <a:ext cx="789940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DB41B-49C2-44F8-80E8-C9D85F751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804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DB41B-49C2-44F8-80E8-C9D85F751DC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8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469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13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247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8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31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83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009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99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98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525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94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7A8AD-E465-4D51-A08D-51BE2EC3C060}" type="datetimeFigureOut">
              <a:rPr lang="es-ES" smtClean="0"/>
              <a:t>15/04/2021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8710C-F8E6-455D-94BA-2759AA7C3B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9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 22">
            <a:extLst>
              <a:ext uri="{FF2B5EF4-FFF2-40B4-BE49-F238E27FC236}">
                <a16:creationId xmlns:a16="http://schemas.microsoft.com/office/drawing/2014/main" id="{F5C406F6-CFE5-4F88-97E7-82261D04574D}"/>
              </a:ext>
            </a:extLst>
          </p:cNvPr>
          <p:cNvSpPr/>
          <p:nvPr/>
        </p:nvSpPr>
        <p:spPr>
          <a:xfrm>
            <a:off x="1063021" y="2037868"/>
            <a:ext cx="559349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1E3250"/>
                </a:solidFill>
                <a:latin typeface="Flama Bold" panose="02000000000000000000" pitchFamily="50" charset="0"/>
                <a:ea typeface="Roboto Bk" pitchFamily="2" charset="0"/>
              </a:rPr>
              <a:t>LA AGENDA 2030 COMO MARCO EMPRESARIAL.</a:t>
            </a:r>
          </a:p>
          <a:p>
            <a:r>
              <a:rPr lang="es-ES" sz="1600" dirty="0">
                <a:solidFill>
                  <a:srgbClr val="00AED9"/>
                </a:solidFill>
                <a:latin typeface="Flama Bold" panose="02000000000000000000" pitchFamily="50" charset="0"/>
                <a:ea typeface="Roboto Bk" pitchFamily="2" charset="0"/>
              </a:rPr>
              <a:t>Un enfoque del Pacto Mundial de Naciones Unidas</a:t>
            </a:r>
          </a:p>
        </p:txBody>
      </p:sp>
      <p:pic>
        <p:nvPicPr>
          <p:cNvPr id="24" name="Imagen 23" descr="Imagen que contiene ventana&#10;&#10;Descripción generada automáticamente">
            <a:extLst>
              <a:ext uri="{FF2B5EF4-FFF2-40B4-BE49-F238E27FC236}">
                <a16:creationId xmlns:a16="http://schemas.microsoft.com/office/drawing/2014/main" id="{98ED6425-8498-4317-9BCA-F4D524D0DA6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88" y="1982833"/>
            <a:ext cx="774733" cy="768008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9EEF4290-99FA-4D43-B411-C7FC731AB577}"/>
              </a:ext>
            </a:extLst>
          </p:cNvPr>
          <p:cNvSpPr/>
          <p:nvPr/>
        </p:nvSpPr>
        <p:spPr>
          <a:xfrm>
            <a:off x="337686" y="2945081"/>
            <a:ext cx="6379007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</a:rPr>
              <a:t>17:00 – 17:10 </a:t>
            </a:r>
          </a:p>
          <a:p>
            <a:r>
              <a:rPr lang="es-E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Flama Light" panose="02000000000000000000" pitchFamily="50" charset="0"/>
                <a:ea typeface="Roboto Bk" pitchFamily="2" charset="0"/>
              </a:rPr>
              <a:t>Bienvenida institucional</a:t>
            </a:r>
          </a:p>
          <a:p>
            <a:endParaRPr lang="es-ES" sz="1100" dirty="0">
              <a:solidFill>
                <a:srgbClr val="E80E51"/>
              </a:solidFill>
              <a:latin typeface="Flama Light" panose="02000000000000000000" pitchFamily="50" charset="0"/>
              <a:ea typeface="Roboto Bk" pitchFamily="2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  <a:cs typeface="Roboto Medium"/>
              </a:rPr>
              <a:t>Julia Company.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Directora general del IVACE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  <a:cs typeface="Roboto Medium"/>
              </a:rPr>
              <a:t>Cristina Sánchez</a:t>
            </a: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</a:rPr>
              <a:t>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</a:rPr>
              <a:t>Directora ejecutiva del Pacto Mundial de Naciones Unidas España</a:t>
            </a:r>
          </a:p>
          <a:p>
            <a:endParaRPr lang="es-ES" sz="1100" dirty="0">
              <a:latin typeface="Flama Light" panose="02000000000000000000" pitchFamily="50" charset="0"/>
              <a:ea typeface="Roboto Light" panose="02000000000000000000" pitchFamily="2" charset="0"/>
            </a:endParaRPr>
          </a:p>
          <a:p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</a:rPr>
              <a:t>17:10 – 17:30 </a:t>
            </a:r>
          </a:p>
          <a:p>
            <a:r>
              <a:rPr lang="es-ES" sz="1100" dirty="0">
                <a:latin typeface="Flama Light" panose="02000000000000000000" pitchFamily="50" charset="0"/>
                <a:cs typeface="Times New Roman" panose="02020603050405020304" pitchFamily="18" charset="0"/>
              </a:rPr>
              <a:t>ODS, claves para trabajar la Agenda 2030 con un enfoque del Pacto Mundial de Naciones Unidas. Plataformas de formación en ODS</a:t>
            </a:r>
          </a:p>
          <a:p>
            <a:endParaRPr lang="es-ES" sz="1100" dirty="0">
              <a:latin typeface="Flama Light" panose="02000000000000000000" pitchFamily="50" charset="0"/>
              <a:cs typeface="Times New Roman" panose="02020603050405020304" pitchFamily="18" charset="0"/>
            </a:endParaRPr>
          </a:p>
          <a:p>
            <a:pPr marL="4508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Marco Zurita.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Responsable de Marketing y Desarrollo del Pacto Mundial de Naciones Unidas España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  <a:ea typeface="Roboto Light" panose="02000000000000000000" pitchFamily="2" charset="0"/>
            </a:endParaRPr>
          </a:p>
          <a:p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</a:rPr>
              <a:t>17:30 – 17:50 </a:t>
            </a:r>
          </a:p>
          <a:p>
            <a:r>
              <a:rPr lang="es-ES" sz="1100" dirty="0">
                <a:latin typeface="Flama Light" panose="02000000000000000000" pitchFamily="50" charset="0"/>
                <a:cs typeface="Times New Roman" panose="02020603050405020304" pitchFamily="18" charset="0"/>
              </a:rPr>
              <a:t>Situación actual de la Agenda 2030 en el sector empresarial de la Comunidad Valenciana</a:t>
            </a:r>
          </a:p>
          <a:p>
            <a:endParaRPr lang="es-ES" sz="1100" dirty="0">
              <a:solidFill>
                <a:schemeClr val="tx1">
                  <a:lumMod val="75000"/>
                  <a:lumOff val="25000"/>
                </a:schemeClr>
              </a:solidFill>
              <a:latin typeface="Flama Light" panose="02000000000000000000" pitchFamily="50" charset="0"/>
              <a:ea typeface="Roboto Bk" pitchFamily="2" charset="0"/>
            </a:endParaRPr>
          </a:p>
          <a:p>
            <a:pPr marL="450850" lvl="1" indent="-171450"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  <a:ea typeface="Roboto Light" panose="02000000000000000000" pitchFamily="2" charset="0"/>
                <a:cs typeface="Roboto Medium"/>
              </a:rPr>
              <a:t>Vanesa Rodríguez.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Directora de Comunicación y RRII del Pacto Mundial de Naciones Unidas España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Flama Light" panose="02000000000000000000" pitchFamily="50" charset="0"/>
              </a:rPr>
              <a:t>17:50 – 18:25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Flama Light" panose="02000000000000000000" pitchFamily="50" charset="0"/>
            </a:endParaRPr>
          </a:p>
          <a:p>
            <a:r>
              <a:rPr lang="es-ES" sz="1100" dirty="0">
                <a:latin typeface="Flama Light" panose="02000000000000000000" pitchFamily="50" charset="0"/>
                <a:cs typeface="Times New Roman" panose="02020603050405020304" pitchFamily="18" charset="0"/>
              </a:rPr>
              <a:t>Casos prácticos de empresas. </a:t>
            </a:r>
          </a:p>
          <a:p>
            <a:endParaRPr lang="es-ES" sz="1100" dirty="0">
              <a:latin typeface="Flama Light" panose="02000000000000000000" pitchFamily="50" charset="0"/>
              <a:cs typeface="Times New Roman" panose="02020603050405020304" pitchFamily="18" charset="0"/>
            </a:endParaRPr>
          </a:p>
          <a:p>
            <a:pPr marL="450850" lvl="1" indent="-171450"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Esperanza Navarro-Pertusa.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Directora de Recursos Humanos y Responsabilidad Social Corporativa de </a:t>
            </a:r>
            <a:r>
              <a:rPr lang="es-E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Gioseppo</a:t>
            </a:r>
            <a:endParaRPr lang="es-ES" sz="1100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s-ES" sz="1100" b="1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Elías Amor Montiel. </a:t>
            </a:r>
            <a:r>
              <a:rPr lang="es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Flama Light" panose="02000000000000000000" pitchFamily="50" charset="0"/>
              </a:rPr>
              <a:t>Responsable de Responsabilidad Social Empresarial de Consum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s-ES" sz="1100" b="1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Flama Light" panose="02000000000000000000" pitchFamily="50" charset="0"/>
              </a:rPr>
              <a:t>18:25 – 18:30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Flama Light" panose="02000000000000000000" pitchFamily="50" charset="0"/>
            </a:endParaRPr>
          </a:p>
          <a:p>
            <a:r>
              <a:rPr lang="es-ES" sz="1100" dirty="0">
                <a:latin typeface="Flama Light" panose="02000000000000000000" pitchFamily="50" charset="0"/>
                <a:cs typeface="Times New Roman" panose="02020603050405020304" pitchFamily="18" charset="0"/>
              </a:rPr>
              <a:t>Despedida y cierre.</a:t>
            </a:r>
          </a:p>
          <a:p>
            <a:endParaRPr lang="es-ES" sz="1200" dirty="0">
              <a:latin typeface="Flama Light" panose="02000000000000000000" pitchFamily="50" charset="0"/>
              <a:cs typeface="Times New Roman" panose="02020603050405020304" pitchFamily="18" charset="0"/>
            </a:endParaRPr>
          </a:p>
          <a:p>
            <a:endParaRPr lang="es-ES" sz="1200" dirty="0">
              <a:latin typeface="Flama Light" panose="02000000000000000000" pitchFamily="50" charset="0"/>
              <a:cs typeface="Times New Roman" panose="02020603050405020304" pitchFamily="18" charset="0"/>
            </a:endParaRPr>
          </a:p>
          <a:p>
            <a:endParaRPr lang="es-ES" sz="1200" dirty="0">
              <a:latin typeface="Flama Light" panose="02000000000000000000" pitchFamily="50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Flama Light" panose="02000000000000000000" pitchFamily="50" charset="0"/>
            </a:endParaRPr>
          </a:p>
          <a:p>
            <a:endParaRPr lang="es-ES" sz="1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EC0B6B8F-54CE-4406-A641-C1139BCC3BA6}"/>
              </a:ext>
            </a:extLst>
          </p:cNvPr>
          <p:cNvGrpSpPr/>
          <p:nvPr/>
        </p:nvGrpSpPr>
        <p:grpSpPr>
          <a:xfrm>
            <a:off x="1595623" y="8287888"/>
            <a:ext cx="3867652" cy="1142566"/>
            <a:chOff x="852772" y="7286020"/>
            <a:chExt cx="3867652" cy="1142566"/>
          </a:xfrm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666DB0A7-20A4-4C9C-8749-AC2F02A9C258}"/>
                </a:ext>
              </a:extLst>
            </p:cNvPr>
            <p:cNvGrpSpPr/>
            <p:nvPr/>
          </p:nvGrpSpPr>
          <p:grpSpPr>
            <a:xfrm>
              <a:off x="852772" y="7286020"/>
              <a:ext cx="2525302" cy="1142566"/>
              <a:chOff x="571463" y="8082589"/>
              <a:chExt cx="2045425" cy="923577"/>
            </a:xfrm>
          </p:grpSpPr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D650A305-27D9-4B3A-93FF-E22B5507D8B4}"/>
                  </a:ext>
                </a:extLst>
              </p:cNvPr>
              <p:cNvSpPr txBox="1"/>
              <p:nvPr/>
            </p:nvSpPr>
            <p:spPr>
              <a:xfrm>
                <a:off x="1655070" y="8663661"/>
                <a:ext cx="961818" cy="211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1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</a:rPr>
                  <a:t>17:00 - 18:30</a:t>
                </a:r>
              </a:p>
            </p:txBody>
          </p:sp>
          <p:pic>
            <p:nvPicPr>
              <p:cNvPr id="18" name="Imagen 17" descr="Imagen de Calendario">
                <a:extLst>
                  <a:ext uri="{FF2B5EF4-FFF2-40B4-BE49-F238E27FC236}">
                    <a16:creationId xmlns:a16="http://schemas.microsoft.com/office/drawing/2014/main" id="{6BC4E406-B18D-42EB-9121-92A48889763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hqprint">
                <a:grayscl/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33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450" r="58873" b="81369"/>
              <a:stretch/>
            </p:blipFill>
            <p:spPr>
              <a:xfrm>
                <a:off x="656547" y="8108929"/>
                <a:ext cx="616167" cy="456174"/>
              </a:xfrm>
              <a:prstGeom prst="rect">
                <a:avLst/>
              </a:prstGeom>
            </p:spPr>
          </p:pic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3C23FBAB-4473-446D-B171-9AE343A0D391}"/>
                  </a:ext>
                </a:extLst>
              </p:cNvPr>
              <p:cNvSpPr txBox="1"/>
              <p:nvPr/>
            </p:nvSpPr>
            <p:spPr>
              <a:xfrm>
                <a:off x="571463" y="8657865"/>
                <a:ext cx="929459" cy="348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1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 Light" panose="02000000000000000000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29 de abril. Jueves</a:t>
                </a:r>
                <a:endParaRPr lang="es-ES" sz="1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 Bk" pitchFamily="2" charset="0"/>
                  <a:ea typeface="Roboto Bk" pitchFamily="2" charset="0"/>
                </a:endParaRPr>
              </a:p>
            </p:txBody>
          </p:sp>
          <p:pic>
            <p:nvPicPr>
              <p:cNvPr id="26" name="Imagen 25" descr="Imagen de reloj">
                <a:extLst>
                  <a:ext uri="{FF2B5EF4-FFF2-40B4-BE49-F238E27FC236}">
                    <a16:creationId xmlns:a16="http://schemas.microsoft.com/office/drawing/2014/main" id="{644294C5-719B-49BA-A452-634EB7CC0C6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hqprint">
                <a:grayscl/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31563" b="68385" l="10000" r="90000">
                            <a14:foregroundMark x1="48889" y1="31563" x2="48889" y2="31563"/>
                            <a14:foregroundMark x1="49630" y1="44271" x2="49630" y2="44271"/>
                            <a14:foregroundMark x1="49630" y1="66354" x2="49630" y2="66354"/>
                            <a14:foregroundMark x1="49630" y1="68385" x2="49630" y2="68385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7923" b="28869"/>
              <a:stretch/>
            </p:blipFill>
            <p:spPr>
              <a:xfrm>
                <a:off x="1693528" y="8082589"/>
                <a:ext cx="630555" cy="484359"/>
              </a:xfrm>
              <a:prstGeom prst="rect">
                <a:avLst/>
              </a:prstGeom>
            </p:spPr>
          </p:pic>
        </p:grpSp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3A63681A-4CEA-4986-A5D2-E05AECD9B6E3}"/>
                </a:ext>
              </a:extLst>
            </p:cNvPr>
            <p:cNvGrpSpPr/>
            <p:nvPr/>
          </p:nvGrpSpPr>
          <p:grpSpPr>
            <a:xfrm>
              <a:off x="3378074" y="7318604"/>
              <a:ext cx="1342350" cy="1056388"/>
              <a:chOff x="288830" y="8433505"/>
              <a:chExt cx="1342350" cy="1056388"/>
            </a:xfrm>
          </p:grpSpPr>
          <p:pic>
            <p:nvPicPr>
              <p:cNvPr id="8" name="Imagen 7" descr="kisspng-laptop-computer-icons-computer-monitors-icon-computer-5b0c390c18f3b9.7190566415275276921022.png"/>
              <p:cNvPicPr>
                <a:picLocks noChangeAspect="1"/>
              </p:cNvPicPr>
              <p:nvPr/>
            </p:nvPicPr>
            <p:blipFill>
              <a:blip r:embed="rId8" cstate="hq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0022" y="8433505"/>
                <a:ext cx="625501" cy="625501"/>
              </a:xfrm>
              <a:prstGeom prst="rect">
                <a:avLst/>
              </a:prstGeom>
            </p:spPr>
          </p:pic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D650A305-27D9-4B3A-93FF-E22B5507D8B4}"/>
                  </a:ext>
                </a:extLst>
              </p:cNvPr>
              <p:cNvSpPr txBox="1"/>
              <p:nvPr/>
            </p:nvSpPr>
            <p:spPr>
              <a:xfrm>
                <a:off x="288830" y="9059006"/>
                <a:ext cx="134235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1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</a:rPr>
                  <a:t>Jornada Virtual en Abierto</a:t>
                </a:r>
              </a:p>
            </p:txBody>
          </p:sp>
        </p:grpSp>
      </p:grpSp>
      <p:sp>
        <p:nvSpPr>
          <p:cNvPr id="9" name="Paralelogramo 8"/>
          <p:cNvSpPr/>
          <p:nvPr/>
        </p:nvSpPr>
        <p:spPr>
          <a:xfrm>
            <a:off x="123818" y="7849564"/>
            <a:ext cx="6610364" cy="304720"/>
          </a:xfrm>
          <a:prstGeom prst="parallelogram">
            <a:avLst>
              <a:gd name="adj" fmla="val 63859"/>
            </a:avLst>
          </a:prstGeom>
          <a:solidFill>
            <a:srgbClr val="1E3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latin typeface="Roboto Black"/>
                <a:cs typeface="Roboto Black"/>
              </a:rPr>
              <a:t>INFORMACIÓN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FB20BA89-80F2-4AF8-9AB9-AF0831CE522A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54" y="799678"/>
            <a:ext cx="2058537" cy="676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867" y="703545"/>
            <a:ext cx="3240000" cy="82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811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24230</TotalTime>
  <Words>166</Words>
  <Application>Microsoft Office PowerPoint</Application>
  <PresentationFormat>A4 (210 x 297 mm)</PresentationFormat>
  <Paragraphs>35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Flama Bold</vt:lpstr>
      <vt:lpstr>Flama Light</vt:lpstr>
      <vt:lpstr>Roboto Bk</vt:lpstr>
      <vt:lpstr>Roboto Black</vt:lpstr>
      <vt:lpstr>Roboto Light</vt:lpstr>
      <vt:lpstr>Roboto Medium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andreagonzalez@spainsif.es</dc:creator>
  <cp:lastModifiedBy>Isabel Alemany Lázaro</cp:lastModifiedBy>
  <cp:revision>187</cp:revision>
  <cp:lastPrinted>2020-02-14T08:39:20Z</cp:lastPrinted>
  <dcterms:created xsi:type="dcterms:W3CDTF">2019-07-01T08:57:11Z</dcterms:created>
  <dcterms:modified xsi:type="dcterms:W3CDTF">2021-04-15T07:18:31Z</dcterms:modified>
</cp:coreProperties>
</file>